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 id="2147483672" r:id="rId6"/>
  </p:sldMasterIdLst>
  <p:notesMasterIdLst>
    <p:notesMasterId r:id="rId38"/>
  </p:notesMasterIdLst>
  <p:sldIdLst>
    <p:sldId id="256" r:id="rId7"/>
    <p:sldId id="286" r:id="rId8"/>
    <p:sldId id="279" r:id="rId9"/>
    <p:sldId id="259" r:id="rId10"/>
    <p:sldId id="294" r:id="rId11"/>
    <p:sldId id="267" r:id="rId12"/>
    <p:sldId id="268" r:id="rId13"/>
    <p:sldId id="277" r:id="rId14"/>
    <p:sldId id="269" r:id="rId15"/>
    <p:sldId id="272" r:id="rId16"/>
    <p:sldId id="266" r:id="rId17"/>
    <p:sldId id="275" r:id="rId18"/>
    <p:sldId id="270" r:id="rId19"/>
    <p:sldId id="274" r:id="rId20"/>
    <p:sldId id="262" r:id="rId21"/>
    <p:sldId id="276" r:id="rId22"/>
    <p:sldId id="273" r:id="rId23"/>
    <p:sldId id="278" r:id="rId24"/>
    <p:sldId id="288" r:id="rId25"/>
    <p:sldId id="290" r:id="rId26"/>
    <p:sldId id="295" r:id="rId27"/>
    <p:sldId id="281" r:id="rId28"/>
    <p:sldId id="292" r:id="rId29"/>
    <p:sldId id="296" r:id="rId30"/>
    <p:sldId id="291" r:id="rId31"/>
    <p:sldId id="297" r:id="rId32"/>
    <p:sldId id="298" r:id="rId33"/>
    <p:sldId id="287" r:id="rId34"/>
    <p:sldId id="289" r:id="rId35"/>
    <p:sldId id="293" r:id="rId36"/>
    <p:sldId id="285"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003300"/>
    <a:srgbClr val="00FFFF"/>
    <a:srgbClr val="66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75BB6B-67A8-4D1F-81AB-FAF7AD3F7896}" v="227" dt="2023-08-15T12:58:26.0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2" d="100"/>
          <a:sy n="72" d="100"/>
        </p:scale>
        <p:origin x="42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presProps" Target="presProps.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microsoft.com/office/2015/10/relationships/revisionInfo" Target="revisionInfo.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notesMaster" Target="notesMasters/notesMaster1.xml"/></Relationships>
</file>

<file path=ppt/media/hdphoto1.wdp>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png>
</file>

<file path=ppt/media/image19.jpeg>
</file>

<file path=ppt/media/image2.svg>
</file>

<file path=ppt/media/image20.png>
</file>

<file path=ppt/media/image21.png>
</file>

<file path=ppt/media/image22.jpeg>
</file>

<file path=ppt/media/image23.jpeg>
</file>

<file path=ppt/media/image24.jpeg>
</file>

<file path=ppt/media/image25.jpg>
</file>

<file path=ppt/media/image26.jpeg>
</file>

<file path=ppt/media/image27.jpeg>
</file>

<file path=ppt/media/image28.jpeg>
</file>

<file path=ppt/media/image29.png>
</file>

<file path=ppt/media/image3.jpg>
</file>

<file path=ppt/media/image30.jpeg>
</file>

<file path=ppt/media/image4.png>
</file>

<file path=ppt/media/image5.svg>
</file>

<file path=ppt/media/image6.png>
</file>

<file path=ppt/media/image7.sv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87EA30-EB6C-4EB2-A3A4-F330D2563CAA}" type="datetimeFigureOut">
              <a:rPr lang="en-US" smtClean="0"/>
              <a:t>9/13/2023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198BDE-20FA-4BF5-B674-B4692A0C488D}" type="slidenum">
              <a:rPr lang="en-US" smtClean="0"/>
              <a:t>‹#›</a:t>
            </a:fld>
            <a:endParaRPr lang="en-US"/>
          </a:p>
        </p:txBody>
      </p:sp>
    </p:spTree>
    <p:extLst>
      <p:ext uri="{BB962C8B-B14F-4D97-AF65-F5344CB8AC3E}">
        <p14:creationId xmlns:p14="http://schemas.microsoft.com/office/powerpoint/2010/main" val="25297735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0ABE26-DEF9-465D-A521-D9D17D05DA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7573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Have students answer slide title question before revealing the answers.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0ABE26-DEF9-465D-A521-D9D17D05DA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9859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Teacher emphasizes the importance of this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0ABE26-DEF9-465D-A521-D9D17D05DA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80026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Teacher emphasizes the importance of this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0ABE26-DEF9-465D-A521-D9D17D05DA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2944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D2080-1CD7-7CA0-700A-C5126D64B3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5BA09F-76DB-7953-630A-736990E198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79B82EF-DE3B-6CE2-54A6-668B3CD626C7}"/>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5" name="Footer Placeholder 4">
            <a:extLst>
              <a:ext uri="{FF2B5EF4-FFF2-40B4-BE49-F238E27FC236}">
                <a16:creationId xmlns:a16="http://schemas.microsoft.com/office/drawing/2014/main" id="{3EB28F9C-58F3-6130-A539-5EDD92B67F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B45D73-B67D-B937-80E2-650760452B00}"/>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2073421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40AA8-5D84-2CB0-47FB-F5692A56EFC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465852-1EBC-0D80-FCBA-429365AE1C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C5EFD3-5103-2864-19BB-C11E036D8B29}"/>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5" name="Footer Placeholder 4">
            <a:extLst>
              <a:ext uri="{FF2B5EF4-FFF2-40B4-BE49-F238E27FC236}">
                <a16:creationId xmlns:a16="http://schemas.microsoft.com/office/drawing/2014/main" id="{7F1AFDA4-D79B-5833-5F5D-29DF231C7D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4F4956-9F59-F044-1728-887277746483}"/>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3132268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445BC0-92F9-38FD-4EED-DEAECA63BF8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5DB4F0-4D94-BE94-CC9C-A7D47350B27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70F309-9B9D-4BDE-4A7A-646C225CF4E0}"/>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5" name="Footer Placeholder 4">
            <a:extLst>
              <a:ext uri="{FF2B5EF4-FFF2-40B4-BE49-F238E27FC236}">
                <a16:creationId xmlns:a16="http://schemas.microsoft.com/office/drawing/2014/main" id="{56AA9370-9445-F400-29AC-907A6AE657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8C74E4-E761-8588-EAE7-76C4F99EF410}"/>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52542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27836295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29691052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30675920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1100659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412915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19324904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13235249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11059242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C6D5F-9DF6-2064-9C1D-2DF677A840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FD16CB-AC5F-69BC-F08B-5D591C73A1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14690B-7E75-597A-585D-494F518D8891}"/>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5" name="Footer Placeholder 4">
            <a:extLst>
              <a:ext uri="{FF2B5EF4-FFF2-40B4-BE49-F238E27FC236}">
                <a16:creationId xmlns:a16="http://schemas.microsoft.com/office/drawing/2014/main" id="{A3F265FC-3D38-B0CF-C8F3-1FECA00464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84A087-7091-C20B-9469-4660E15114B4}"/>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31749483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40058081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24591566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15079481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06301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25349008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78832001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9/13/2023</a:t>
            </a:fld>
            <a:endParaRPr lang="en-US" dirty="0"/>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18253628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9/13/2023</a:t>
            </a:fld>
            <a:endParaRPr lang="en-US" dirty="0"/>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9433969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42405073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2065800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623DC-53D6-04E7-0CE0-EA9F8C7C86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EA630E-D449-36E0-B749-55747867E7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6D91FD-DB75-A85C-C7EE-59EAE5703E6F}"/>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5" name="Footer Placeholder 4">
            <a:extLst>
              <a:ext uri="{FF2B5EF4-FFF2-40B4-BE49-F238E27FC236}">
                <a16:creationId xmlns:a16="http://schemas.microsoft.com/office/drawing/2014/main" id="{19942BEC-025F-5844-A9D7-60A9DE3BA7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DFCEF5-4E57-CA6E-8783-6FA8F24CD50B}"/>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158408431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9/13/2023</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7548981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9/13/2023</a:t>
            </a:fld>
            <a:endParaRPr lang="en-US" dirty="0"/>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21555734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403413175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4149203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A3B80-13CB-DA92-E2D8-6D83D39DC4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826D31-6176-A225-3AD8-B0F0EC88DBA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5E0FEB4-EAED-46E3-1E37-1F272B0109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F5D850-2A28-9450-C344-666EA171986B}"/>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6" name="Footer Placeholder 5">
            <a:extLst>
              <a:ext uri="{FF2B5EF4-FFF2-40B4-BE49-F238E27FC236}">
                <a16:creationId xmlns:a16="http://schemas.microsoft.com/office/drawing/2014/main" id="{50C749A7-07F2-C6DF-04F1-C035C3C5D7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155C6F-DE71-8394-58C7-841AB81FA3B2}"/>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608787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DA595-8000-5B92-59EE-611604BC6C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8649C9-8935-D34D-E093-9116D91ACA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621CDE-22F5-3CCC-FAAA-2F496D58DA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8C39D1F-882F-1CE1-78E0-A4638D649F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F740C2-8568-0F15-EAB2-6BE22B6785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70A29F-F1B1-252D-044D-14F482220128}"/>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8" name="Footer Placeholder 7">
            <a:extLst>
              <a:ext uri="{FF2B5EF4-FFF2-40B4-BE49-F238E27FC236}">
                <a16:creationId xmlns:a16="http://schemas.microsoft.com/office/drawing/2014/main" id="{AC6DC94C-A20D-3619-4C6F-C1180EC41FA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7BD87AB-A36C-90F8-EE6B-DF692B552966}"/>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901309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9D58C-A9CA-09DF-6DC3-BCD6848D28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E4ADA5D-3084-9F9A-F514-6E066B1EA5C8}"/>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4" name="Footer Placeholder 3">
            <a:extLst>
              <a:ext uri="{FF2B5EF4-FFF2-40B4-BE49-F238E27FC236}">
                <a16:creationId xmlns:a16="http://schemas.microsoft.com/office/drawing/2014/main" id="{AF1FEB64-36EA-F068-A12D-31DA697478D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481E902-0A91-496A-74CF-E070BB1FF043}"/>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13770592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413B5D-08F2-343F-A909-AAD82E1DDB06}"/>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3" name="Footer Placeholder 2">
            <a:extLst>
              <a:ext uri="{FF2B5EF4-FFF2-40B4-BE49-F238E27FC236}">
                <a16:creationId xmlns:a16="http://schemas.microsoft.com/office/drawing/2014/main" id="{8CCF75B4-B33C-CE3A-A8E7-6CD1B13155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D93199B-DF60-4042-4A10-4A429F4CD0BE}"/>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3378355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F2100-331E-4981-3C36-073D3220E1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E0FBD4-81BF-CA43-D236-2C409EE786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C0D9B05-E9D0-2248-A7D5-8E3980B713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232C3-51B6-21F6-98A8-9D17FB3F1FA5}"/>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6" name="Footer Placeholder 5">
            <a:extLst>
              <a:ext uri="{FF2B5EF4-FFF2-40B4-BE49-F238E27FC236}">
                <a16:creationId xmlns:a16="http://schemas.microsoft.com/office/drawing/2014/main" id="{AC3FF0AD-82E5-5617-4683-FB592C2EA8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1A2939-F22F-E287-A64D-2562BAE23F2F}"/>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10729928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3E369-2B35-C09C-62B5-26E7F5F2E4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37FF10B-2E00-3CB8-D5F8-20F1616542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9979E5-B8C6-39D2-96E7-E1DDA2F4E9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A7DF8D-0B7D-FA02-E9C9-C3FD119120FE}"/>
              </a:ext>
            </a:extLst>
          </p:cNvPr>
          <p:cNvSpPr>
            <a:spLocks noGrp="1"/>
          </p:cNvSpPr>
          <p:nvPr>
            <p:ph type="dt" sz="half" idx="10"/>
          </p:nvPr>
        </p:nvSpPr>
        <p:spPr/>
        <p:txBody>
          <a:bodyPr/>
          <a:lstStyle/>
          <a:p>
            <a:fld id="{A4AC0FAD-4579-4CD3-BAE4-5C03077EAA45}" type="datetimeFigureOut">
              <a:rPr lang="en-US" smtClean="0"/>
              <a:t>9/13/2023</a:t>
            </a:fld>
            <a:endParaRPr lang="en-US"/>
          </a:p>
        </p:txBody>
      </p:sp>
      <p:sp>
        <p:nvSpPr>
          <p:cNvPr id="6" name="Footer Placeholder 5">
            <a:extLst>
              <a:ext uri="{FF2B5EF4-FFF2-40B4-BE49-F238E27FC236}">
                <a16:creationId xmlns:a16="http://schemas.microsoft.com/office/drawing/2014/main" id="{FC440C64-57EA-A0E6-9920-92E290E7B3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96DC0E-D57A-7F72-CB60-41DCFB7421E2}"/>
              </a:ext>
            </a:extLst>
          </p:cNvPr>
          <p:cNvSpPr>
            <a:spLocks noGrp="1"/>
          </p:cNvSpPr>
          <p:nvPr>
            <p:ph type="sldNum" sz="quarter" idx="12"/>
          </p:nvPr>
        </p:nvSpPr>
        <p:spPr/>
        <p:txBody>
          <a:bodyPr/>
          <a:lstStyle/>
          <a:p>
            <a:fld id="{9610C4A0-A235-40DD-80D0-98D874213CCD}" type="slidenum">
              <a:rPr lang="en-US" smtClean="0"/>
              <a:t>‹#›</a:t>
            </a:fld>
            <a:endParaRPr lang="en-US"/>
          </a:p>
        </p:txBody>
      </p:sp>
    </p:spTree>
    <p:extLst>
      <p:ext uri="{BB962C8B-B14F-4D97-AF65-F5344CB8AC3E}">
        <p14:creationId xmlns:p14="http://schemas.microsoft.com/office/powerpoint/2010/main" val="28077809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C6ED51-255C-5776-F446-762CBCB746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DE9B78D-E582-3E16-7E63-73F7C8C747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A43B52-E253-B751-DEF6-67FB17ACD0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AC0FAD-4579-4CD3-BAE4-5C03077EAA45}" type="datetimeFigureOut">
              <a:rPr lang="en-US" smtClean="0"/>
              <a:t>9/13/2023</a:t>
            </a:fld>
            <a:endParaRPr lang="en-US"/>
          </a:p>
        </p:txBody>
      </p:sp>
      <p:sp>
        <p:nvSpPr>
          <p:cNvPr id="5" name="Footer Placeholder 4">
            <a:extLst>
              <a:ext uri="{FF2B5EF4-FFF2-40B4-BE49-F238E27FC236}">
                <a16:creationId xmlns:a16="http://schemas.microsoft.com/office/drawing/2014/main" id="{0A222FAA-5256-A594-D3E8-335A81209C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201BB03-23C7-A8D4-E87B-958978B51B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10C4A0-A235-40DD-80D0-98D874213CCD}" type="slidenum">
              <a:rPr lang="en-US" smtClean="0"/>
              <a:t>‹#›</a:t>
            </a:fld>
            <a:endParaRPr lang="en-US"/>
          </a:p>
        </p:txBody>
      </p:sp>
    </p:spTree>
    <p:extLst>
      <p:ext uri="{BB962C8B-B14F-4D97-AF65-F5344CB8AC3E}">
        <p14:creationId xmlns:p14="http://schemas.microsoft.com/office/powerpoint/2010/main" val="12108484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1"/>
            <a:ext cx="10363200" cy="118757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559171"/>
            <a:ext cx="10363200" cy="338265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A4C0CD32-A6C8-4BA5-B3DF-D8325E32CAA4}" type="slidenum">
              <a:rPr lang="en-US" smtClean="0"/>
              <a:t>‹#›</a:t>
            </a:fld>
            <a:endParaRPr lang="en-US" dirty="0"/>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937425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dirty="0"/>
          </a:p>
        </p:txBody>
      </p:sp>
    </p:spTree>
    <p:extLst>
      <p:ext uri="{BB962C8B-B14F-4D97-AF65-F5344CB8AC3E}">
        <p14:creationId xmlns:p14="http://schemas.microsoft.com/office/powerpoint/2010/main" val="417737296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slideLayout" Target="../slideLayouts/slideLayout29.xml"/><Relationship Id="rId1" Type="http://schemas.openxmlformats.org/officeDocument/2006/relationships/video" Target="https://www.youtube.com/embed/TDMvbUlosAs?feature=oembed"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3" Type="http://schemas.openxmlformats.org/officeDocument/2006/relationships/video" Target="https://www.youtube.com/embed/CbxT_XCvzCY?feature=oembed" TargetMode="External"/><Relationship Id="rId7" Type="http://schemas.openxmlformats.org/officeDocument/2006/relationships/image" Target="../media/image28.jpeg"/><Relationship Id="rId2" Type="http://schemas.openxmlformats.org/officeDocument/2006/relationships/video" Target="https://www.youtube.com/embed/ereqEhSp3Xc?feature=oembed" TargetMode="External"/><Relationship Id="rId1" Type="http://schemas.openxmlformats.org/officeDocument/2006/relationships/video" Target="https://www.youtube.com/embed/mVPzAPqHyxw?feature=oembed" TargetMode="External"/><Relationship Id="rId6" Type="http://schemas.openxmlformats.org/officeDocument/2006/relationships/image" Target="../media/image27.jpeg"/><Relationship Id="rId5" Type="http://schemas.openxmlformats.org/officeDocument/2006/relationships/image" Target="../media/image26.jpeg"/><Relationship Id="rId4"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4.xml"/><Relationship Id="rId5" Type="http://schemas.openxmlformats.org/officeDocument/2006/relationships/image" Target="../media/image7.sv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93245F62-CCC4-49E4-B95B-EA6C1E790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0BD094-64BE-DC1D-340F-AD06C287D3F6}"/>
              </a:ext>
            </a:extLst>
          </p:cNvPr>
          <p:cNvSpPr>
            <a:spLocks noGrp="1"/>
          </p:cNvSpPr>
          <p:nvPr>
            <p:ph type="ctrTitle"/>
          </p:nvPr>
        </p:nvSpPr>
        <p:spPr>
          <a:xfrm>
            <a:off x="638882" y="3577456"/>
            <a:ext cx="10909640" cy="1687814"/>
          </a:xfrm>
        </p:spPr>
        <p:txBody>
          <a:bodyPr anchor="b">
            <a:normAutofit/>
          </a:bodyPr>
          <a:lstStyle/>
          <a:p>
            <a:r>
              <a:rPr lang="en-US" sz="6600" dirty="0">
                <a:latin typeface="Agency FB" panose="020B0503020202020204" pitchFamily="34" charset="0"/>
              </a:rPr>
              <a:t>DYNAMIC STRETCHING</a:t>
            </a:r>
          </a:p>
        </p:txBody>
      </p:sp>
      <p:sp>
        <p:nvSpPr>
          <p:cNvPr id="3" name="Subtitle 2">
            <a:extLst>
              <a:ext uri="{FF2B5EF4-FFF2-40B4-BE49-F238E27FC236}">
                <a16:creationId xmlns:a16="http://schemas.microsoft.com/office/drawing/2014/main" id="{3A810A79-6D8D-79A6-B540-FEC27B475D43}"/>
              </a:ext>
            </a:extLst>
          </p:cNvPr>
          <p:cNvSpPr>
            <a:spLocks noGrp="1"/>
          </p:cNvSpPr>
          <p:nvPr>
            <p:ph type="subTitle" idx="1"/>
          </p:nvPr>
        </p:nvSpPr>
        <p:spPr>
          <a:xfrm>
            <a:off x="638881" y="5660607"/>
            <a:ext cx="10909643" cy="552659"/>
          </a:xfrm>
        </p:spPr>
        <p:txBody>
          <a:bodyPr anchor="t">
            <a:normAutofit/>
          </a:bodyPr>
          <a:lstStyle/>
          <a:p>
            <a:r>
              <a:rPr lang="en-US">
                <a:latin typeface="Agency FB" panose="020B0503020202020204" pitchFamily="34" charset="0"/>
              </a:rPr>
              <a:t>PHYSICAL EDUCATION</a:t>
            </a:r>
          </a:p>
        </p:txBody>
      </p:sp>
      <p:pic>
        <p:nvPicPr>
          <p:cNvPr id="7" name="Graphic 6" descr="Run">
            <a:extLst>
              <a:ext uri="{FF2B5EF4-FFF2-40B4-BE49-F238E27FC236}">
                <a16:creationId xmlns:a16="http://schemas.microsoft.com/office/drawing/2014/main" id="{6B89AFDE-FB9D-CCDC-D298-88A2E6780B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22700" y="591670"/>
            <a:ext cx="2742004" cy="2742004"/>
          </a:xfrm>
          <a:prstGeom prst="rect">
            <a:avLst/>
          </a:prstGeom>
        </p:spPr>
      </p:pic>
      <p:sp>
        <p:nvSpPr>
          <p:cNvPr id="74" name="sketch line">
            <a:extLst>
              <a:ext uri="{FF2B5EF4-FFF2-40B4-BE49-F238E27FC236}">
                <a16:creationId xmlns:a16="http://schemas.microsoft.com/office/drawing/2014/main" id="{E6C0DD6B-6AA3-448F-9B99-8386295BC1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5509052"/>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1397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Trapezius Muscle - Anatomy, Origin, Insertion, Function, Exercise">
            <a:extLst>
              <a:ext uri="{FF2B5EF4-FFF2-40B4-BE49-F238E27FC236}">
                <a16:creationId xmlns:a16="http://schemas.microsoft.com/office/drawing/2014/main" id="{7C0F7CCB-B51C-80D7-6F6C-6664CE5EDE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461" y="1485007"/>
            <a:ext cx="5324054" cy="3754622"/>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10</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818746" y="2479944"/>
            <a:ext cx="3011705"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TRAPEZIUS/ TRAPS</a:t>
            </a:r>
          </a:p>
        </p:txBody>
      </p:sp>
      <p:sp>
        <p:nvSpPr>
          <p:cNvPr id="2" name="Arrow: Right 1">
            <a:extLst>
              <a:ext uri="{FF2B5EF4-FFF2-40B4-BE49-F238E27FC236}">
                <a16:creationId xmlns:a16="http://schemas.microsoft.com/office/drawing/2014/main" id="{DAD90A1D-2F5F-7802-9757-3A773E75BAB1}"/>
              </a:ext>
            </a:extLst>
          </p:cNvPr>
          <p:cNvSpPr/>
          <p:nvPr/>
        </p:nvSpPr>
        <p:spPr>
          <a:xfrm>
            <a:off x="4830451" y="2384060"/>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Tree>
    <p:extLst>
      <p:ext uri="{BB962C8B-B14F-4D97-AF65-F5344CB8AC3E}">
        <p14:creationId xmlns:p14="http://schemas.microsoft.com/office/powerpoint/2010/main" val="3132754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11</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419352" y="3061169"/>
            <a:ext cx="137178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BICEPS</a:t>
            </a:r>
          </a:p>
        </p:txBody>
      </p:sp>
      <p:pic>
        <p:nvPicPr>
          <p:cNvPr id="2050" name="Picture 2" descr="Biceps Stretch: 6 Easy Ways To Stretch Your Biceps - Shoulder Pain Exp">
            <a:extLst>
              <a:ext uri="{FF2B5EF4-FFF2-40B4-BE49-F238E27FC236}">
                <a16:creationId xmlns:a16="http://schemas.microsoft.com/office/drawing/2014/main" id="{6786249E-1759-A376-9A02-04330A5055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0859" y="855338"/>
            <a:ext cx="8128643" cy="5501012"/>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DAD90A1D-2F5F-7802-9757-3A773E75BAB1}"/>
              </a:ext>
            </a:extLst>
          </p:cNvPr>
          <p:cNvSpPr/>
          <p:nvPr/>
        </p:nvSpPr>
        <p:spPr>
          <a:xfrm>
            <a:off x="2791139" y="2920446"/>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Tree>
    <p:extLst>
      <p:ext uri="{BB962C8B-B14F-4D97-AF65-F5344CB8AC3E}">
        <p14:creationId xmlns:p14="http://schemas.microsoft.com/office/powerpoint/2010/main" val="1565509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12</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938113" y="2575828"/>
            <a:ext cx="295279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ERECTOR SPINAE</a:t>
            </a:r>
          </a:p>
        </p:txBody>
      </p:sp>
      <p:sp>
        <p:nvSpPr>
          <p:cNvPr id="2" name="Arrow: Right 1">
            <a:extLst>
              <a:ext uri="{FF2B5EF4-FFF2-40B4-BE49-F238E27FC236}">
                <a16:creationId xmlns:a16="http://schemas.microsoft.com/office/drawing/2014/main" id="{DAD90A1D-2F5F-7802-9757-3A773E75BAB1}"/>
              </a:ext>
            </a:extLst>
          </p:cNvPr>
          <p:cNvSpPr/>
          <p:nvPr/>
        </p:nvSpPr>
        <p:spPr>
          <a:xfrm>
            <a:off x="3597075" y="2479944"/>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pic>
        <p:nvPicPr>
          <p:cNvPr id="10242" name="Picture 2" descr="Erector spinae: Attachments, innervation and function | Kenhub">
            <a:extLst>
              <a:ext uri="{FF2B5EF4-FFF2-40B4-BE49-F238E27FC236}">
                <a16:creationId xmlns:a16="http://schemas.microsoft.com/office/drawing/2014/main" id="{C60FCB0A-87CE-241B-9529-D6C6F430876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6960"/>
          <a:stretch/>
        </p:blipFill>
        <p:spPr bwMode="auto">
          <a:xfrm>
            <a:off x="5127793" y="448056"/>
            <a:ext cx="4354535" cy="5961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299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Abdominal Oblique Muscles: Functional Anatomy Guide • Bodybuilding Wizard">
            <a:extLst>
              <a:ext uri="{FF2B5EF4-FFF2-40B4-BE49-F238E27FC236}">
                <a16:creationId xmlns:a16="http://schemas.microsoft.com/office/drawing/2014/main" id="{718C1A57-6D4F-46A2-ED8B-5F515B8B8E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2894" y="985830"/>
            <a:ext cx="8553450" cy="4752975"/>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13</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584558" y="2900652"/>
            <a:ext cx="1721893"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OBLIQUES</a:t>
            </a:r>
          </a:p>
        </p:txBody>
      </p:sp>
      <p:sp>
        <p:nvSpPr>
          <p:cNvPr id="2" name="Arrow: Right 1">
            <a:extLst>
              <a:ext uri="{FF2B5EF4-FFF2-40B4-BE49-F238E27FC236}">
                <a16:creationId xmlns:a16="http://schemas.microsoft.com/office/drawing/2014/main" id="{DAD90A1D-2F5F-7802-9757-3A773E75BAB1}"/>
              </a:ext>
            </a:extLst>
          </p:cNvPr>
          <p:cNvSpPr/>
          <p:nvPr/>
        </p:nvSpPr>
        <p:spPr>
          <a:xfrm>
            <a:off x="3306451" y="2804769"/>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Tree>
    <p:extLst>
      <p:ext uri="{BB962C8B-B14F-4D97-AF65-F5344CB8AC3E}">
        <p14:creationId xmlns:p14="http://schemas.microsoft.com/office/powerpoint/2010/main" val="1889571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14</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3651100" y="3735325"/>
            <a:ext cx="173961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LATS</a:t>
            </a:r>
          </a:p>
        </p:txBody>
      </p:sp>
      <p:pic>
        <p:nvPicPr>
          <p:cNvPr id="9218" name="Picture 2" descr="Get To Know Your Muscles: Latissimus Dorsi — Kinfolk Physiotherapy &amp;  Wellness">
            <a:extLst>
              <a:ext uri="{FF2B5EF4-FFF2-40B4-BE49-F238E27FC236}">
                <a16:creationId xmlns:a16="http://schemas.microsoft.com/office/drawing/2014/main" id="{9F9A31A8-1935-A432-CF39-4D1E858C29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9449" y="664273"/>
            <a:ext cx="5006397" cy="5529453"/>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DAD90A1D-2F5F-7802-9757-3A773E75BAB1}"/>
              </a:ext>
            </a:extLst>
          </p:cNvPr>
          <p:cNvSpPr/>
          <p:nvPr/>
        </p:nvSpPr>
        <p:spPr>
          <a:xfrm>
            <a:off x="4831986" y="3639441"/>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Tree>
    <p:extLst>
      <p:ext uri="{BB962C8B-B14F-4D97-AF65-F5344CB8AC3E}">
        <p14:creationId xmlns:p14="http://schemas.microsoft.com/office/powerpoint/2010/main" val="1170459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eltoid muscle - Wikipedia">
            <a:extLst>
              <a:ext uri="{FF2B5EF4-FFF2-40B4-BE49-F238E27FC236}">
                <a16:creationId xmlns:a16="http://schemas.microsoft.com/office/drawing/2014/main" id="{77D467EF-75D2-13B5-064A-58FCDD898570}"/>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2590" b="99801" l="10000" r="94706">
                        <a14:foregroundMark x1="48235" y1="27291" x2="48235" y2="45418"/>
                        <a14:foregroundMark x1="52941" y1="27092" x2="53333" y2="36653"/>
                        <a14:foregroundMark x1="45294" y1="26693" x2="45686" y2="30876"/>
                        <a14:foregroundMark x1="50000" y1="26693" x2="54314" y2="25697"/>
                        <a14:foregroundMark x1="54314" y1="25697" x2="54314" y2="25697"/>
                        <a14:foregroundMark x1="53922" y1="18725" x2="53922" y2="28685"/>
                        <a14:foregroundMark x1="51176" y1="11554" x2="51765" y2="25498"/>
                        <a14:foregroundMark x1="52549" y1="9163" x2="53725" y2="20319"/>
                        <a14:foregroundMark x1="48039" y1="8367" x2="48235" y2="25299"/>
                        <a14:foregroundMark x1="51569" y1="4781" x2="56275" y2="10558"/>
                        <a14:foregroundMark x1="49020" y1="2988" x2="49608" y2="6972"/>
                        <a14:foregroundMark x1="48235" y1="2590" x2="47843" y2="6175"/>
                        <a14:foregroundMark x1="59608" y1="36255" x2="59804" y2="36255"/>
                        <a14:foregroundMark x1="24706" y1="77490" x2="28824" y2="72510"/>
                        <a14:foregroundMark x1="20980" y1="82072" x2="25686" y2="75896"/>
                        <a14:foregroundMark x1="58039" y1="81673" x2="65098" y2="84661"/>
                        <a14:foregroundMark x1="80980" y1="85060" x2="85686" y2="88845"/>
                        <a14:foregroundMark x1="54118" y1="89243" x2="58627" y2="93625"/>
                        <a14:foregroundMark x1="17255" y1="95020" x2="16078" y2="99801"/>
                        <a14:foregroundMark x1="85882" y1="90837" x2="90392" y2="96215"/>
                        <a14:foregroundMark x1="94706" y1="96614" x2="94706" y2="96614"/>
                        <a14:foregroundMark x1="94510" y1="97012" x2="94510" y2="97012"/>
                        <a14:foregroundMark x1="63333" y1="99004" x2="63725" y2="99801"/>
                        <a14:foregroundMark x1="18627" y1="90637" x2="15294" y2="94223"/>
                        <a14:foregroundMark x1="14706" y1="95418" x2="13333" y2="99402"/>
                        <a14:foregroundMark x1="13137" y1="96614" x2="10980" y2="99801"/>
                        <a14:foregroundMark x1="50980" y1="3984" x2="50980" y2="3984"/>
                        <a14:foregroundMark x1="47451" y1="3386" x2="47451" y2="3386"/>
                        <a14:backgroundMark x1="7647" y1="38645" x2="14510" y2="38247"/>
                        <a14:backgroundMark x1="14510" y1="38247" x2="20980" y2="38645"/>
                        <a14:backgroundMark x1="20980" y1="38645" x2="21765" y2="38645"/>
                        <a14:backgroundMark x1="22157" y1="38845" x2="22157" y2="40239"/>
                        <a14:backgroundMark x1="22353" y1="38247" x2="22549" y2="39641"/>
                      </a14:backgroundRemoval>
                    </a14:imgEffect>
                  </a14:imgLayer>
                </a14:imgProps>
              </a:ext>
              <a:ext uri="{28A0092B-C50C-407E-A947-70E740481C1C}">
                <a14:useLocalDpi xmlns:a14="http://schemas.microsoft.com/office/drawing/2010/main" val="0"/>
              </a:ext>
            </a:extLst>
          </a:blip>
          <a:srcRect t="27281" b="15613"/>
          <a:stretch/>
        </p:blipFill>
        <p:spPr bwMode="auto">
          <a:xfrm>
            <a:off x="1" y="1"/>
            <a:ext cx="12192000" cy="6857988"/>
          </a:xfrm>
          <a:prstGeom prst="rect">
            <a:avLst/>
          </a:prstGeom>
          <a:solidFill>
            <a:srgbClr val="FFFFFF"/>
          </a:solidFill>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15</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2" name="Arrow: Right 1">
            <a:extLst>
              <a:ext uri="{FF2B5EF4-FFF2-40B4-BE49-F238E27FC236}">
                <a16:creationId xmlns:a16="http://schemas.microsoft.com/office/drawing/2014/main" id="{DAD90A1D-2F5F-7802-9757-3A773E75BAB1}"/>
              </a:ext>
            </a:extLst>
          </p:cNvPr>
          <p:cNvSpPr/>
          <p:nvPr/>
        </p:nvSpPr>
        <p:spPr>
          <a:xfrm>
            <a:off x="2130459" y="1357569"/>
            <a:ext cx="1027412"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490194" y="1453453"/>
            <a:ext cx="193512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DELTOIDS</a:t>
            </a:r>
          </a:p>
        </p:txBody>
      </p:sp>
    </p:spTree>
    <p:extLst>
      <p:ext uri="{BB962C8B-B14F-4D97-AF65-F5344CB8AC3E}">
        <p14:creationId xmlns:p14="http://schemas.microsoft.com/office/powerpoint/2010/main" val="2998054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Glute muscles: What they are and how to make them stronger | Live Science">
            <a:extLst>
              <a:ext uri="{FF2B5EF4-FFF2-40B4-BE49-F238E27FC236}">
                <a16:creationId xmlns:a16="http://schemas.microsoft.com/office/drawing/2014/main" id="{406FEA86-54B7-1D3A-1479-41B9E6039DC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771" r="17495"/>
          <a:stretch/>
        </p:blipFill>
        <p:spPr bwMode="auto">
          <a:xfrm>
            <a:off x="4968862" y="394779"/>
            <a:ext cx="7069849" cy="6144133"/>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16</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3674973" y="4374110"/>
            <a:ext cx="156512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GLUTES</a:t>
            </a:r>
          </a:p>
        </p:txBody>
      </p:sp>
      <p:sp>
        <p:nvSpPr>
          <p:cNvPr id="2" name="Arrow: Right 1">
            <a:extLst>
              <a:ext uri="{FF2B5EF4-FFF2-40B4-BE49-F238E27FC236}">
                <a16:creationId xmlns:a16="http://schemas.microsoft.com/office/drawing/2014/main" id="{DAD90A1D-2F5F-7802-9757-3A773E75BAB1}"/>
              </a:ext>
            </a:extLst>
          </p:cNvPr>
          <p:cNvSpPr/>
          <p:nvPr/>
        </p:nvSpPr>
        <p:spPr>
          <a:xfrm rot="20141577">
            <a:off x="5410106" y="3837689"/>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Tree>
    <p:extLst>
      <p:ext uri="{BB962C8B-B14F-4D97-AF65-F5344CB8AC3E}">
        <p14:creationId xmlns:p14="http://schemas.microsoft.com/office/powerpoint/2010/main" val="3872653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17</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2209883" y="2575828"/>
            <a:ext cx="173961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CALVES</a:t>
            </a:r>
          </a:p>
        </p:txBody>
      </p:sp>
      <p:sp>
        <p:nvSpPr>
          <p:cNvPr id="2" name="Arrow: Right 1">
            <a:extLst>
              <a:ext uri="{FF2B5EF4-FFF2-40B4-BE49-F238E27FC236}">
                <a16:creationId xmlns:a16="http://schemas.microsoft.com/office/drawing/2014/main" id="{DAD90A1D-2F5F-7802-9757-3A773E75BAB1}"/>
              </a:ext>
            </a:extLst>
          </p:cNvPr>
          <p:cNvSpPr/>
          <p:nvPr/>
        </p:nvSpPr>
        <p:spPr>
          <a:xfrm>
            <a:off x="3597075" y="2479944"/>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pic>
        <p:nvPicPr>
          <p:cNvPr id="8194" name="Picture 2" descr="Functional Anatomy of the Calf Muscles » The BioMechanics Method">
            <a:extLst>
              <a:ext uri="{FF2B5EF4-FFF2-40B4-BE49-F238E27FC236}">
                <a16:creationId xmlns:a16="http://schemas.microsoft.com/office/drawing/2014/main" id="{8D527D81-DB8E-77DA-973F-AD3A143962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4961" y="1650539"/>
            <a:ext cx="5997815" cy="4020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159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18</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820191" y="4244831"/>
            <a:ext cx="326368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QUADRICEPS/ QUADS</a:t>
            </a:r>
          </a:p>
        </p:txBody>
      </p:sp>
      <p:pic>
        <p:nvPicPr>
          <p:cNvPr id="13314" name="Picture 2" descr="How to Treat Quad and Hamstring Strains | Performance Health">
            <a:extLst>
              <a:ext uri="{FF2B5EF4-FFF2-40B4-BE49-F238E27FC236}">
                <a16:creationId xmlns:a16="http://schemas.microsoft.com/office/drawing/2014/main" id="{EF04FC71-83BC-201A-D4F3-0B99F959E09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1023" t="-61" b="9067"/>
          <a:stretch/>
        </p:blipFill>
        <p:spPr bwMode="auto">
          <a:xfrm>
            <a:off x="5602865" y="685800"/>
            <a:ext cx="4866167" cy="5550408"/>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DAD90A1D-2F5F-7802-9757-3A773E75BAB1}"/>
              </a:ext>
            </a:extLst>
          </p:cNvPr>
          <p:cNvSpPr/>
          <p:nvPr/>
        </p:nvSpPr>
        <p:spPr>
          <a:xfrm>
            <a:off x="5256874" y="4148947"/>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Tree>
    <p:extLst>
      <p:ext uri="{BB962C8B-B14F-4D97-AF65-F5344CB8AC3E}">
        <p14:creationId xmlns:p14="http://schemas.microsoft.com/office/powerpoint/2010/main" val="280216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F27744B-47AB-4459-8C2F-1D5EE63A3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umbbell rack at gym">
            <a:extLst>
              <a:ext uri="{FF2B5EF4-FFF2-40B4-BE49-F238E27FC236}">
                <a16:creationId xmlns:a16="http://schemas.microsoft.com/office/drawing/2014/main" id="{0EA90C6F-9597-2940-E8B7-39877AC77645}"/>
              </a:ext>
            </a:extLst>
          </p:cNvPr>
          <p:cNvPicPr>
            <a:picLocks noChangeAspect="1"/>
          </p:cNvPicPr>
          <p:nvPr/>
        </p:nvPicPr>
        <p:blipFill rotWithShape="1">
          <a:blip r:embed="rId2"/>
          <a:srcRect l="5825" r="32110" b="-1"/>
          <a:stretch/>
        </p:blipFill>
        <p:spPr>
          <a:xfrm>
            <a:off x="1" y="10"/>
            <a:ext cx="6865165" cy="6857990"/>
          </a:xfrm>
          <a:custGeom>
            <a:avLst/>
            <a:gdLst/>
            <a:ahLst/>
            <a:cxnLst/>
            <a:rect l="l" t="t" r="r" b="b"/>
            <a:pathLst>
              <a:path w="6865165" h="6858000">
                <a:moveTo>
                  <a:pt x="0" y="0"/>
                </a:moveTo>
                <a:lnTo>
                  <a:pt x="6865165" y="0"/>
                </a:lnTo>
                <a:lnTo>
                  <a:pt x="6859621" y="22952"/>
                </a:lnTo>
                <a:cubicBezTo>
                  <a:pt x="6623056" y="1069835"/>
                  <a:pt x="6492240" y="2220824"/>
                  <a:pt x="6492240" y="3429001"/>
                </a:cubicBezTo>
                <a:cubicBezTo>
                  <a:pt x="6492240" y="4637179"/>
                  <a:pt x="6623056" y="5788167"/>
                  <a:pt x="6859621" y="6835050"/>
                </a:cubicBezTo>
                <a:lnTo>
                  <a:pt x="6865165" y="6858000"/>
                </a:lnTo>
                <a:lnTo>
                  <a:pt x="0" y="6858000"/>
                </a:lnTo>
                <a:close/>
              </a:path>
            </a:pathLst>
          </a:custGeom>
        </p:spPr>
      </p:pic>
      <p:sp useBgFill="1">
        <p:nvSpPr>
          <p:cNvPr id="11" name="Freeform: Shape 10">
            <a:extLst>
              <a:ext uri="{FF2B5EF4-FFF2-40B4-BE49-F238E27FC236}">
                <a16:creationId xmlns:a16="http://schemas.microsoft.com/office/drawing/2014/main" id="{7D266DCC-5218-4AE0-B964-6FC2EA3BD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240" y="0"/>
            <a:ext cx="5699760" cy="6858000"/>
          </a:xfrm>
          <a:custGeom>
            <a:avLst/>
            <a:gdLst>
              <a:gd name="connsiteX0" fmla="*/ 365648 w 5588548"/>
              <a:gd name="connsiteY0" fmla="*/ 0 h 6858000"/>
              <a:gd name="connsiteX1" fmla="*/ 5588548 w 5588548"/>
              <a:gd name="connsiteY1" fmla="*/ 0 h 6858000"/>
              <a:gd name="connsiteX2" fmla="*/ 5588548 w 5588548"/>
              <a:gd name="connsiteY2" fmla="*/ 6858000 h 6858000"/>
              <a:gd name="connsiteX3" fmla="*/ 365648 w 5588548"/>
              <a:gd name="connsiteY3" fmla="*/ 6858000 h 6858000"/>
              <a:gd name="connsiteX4" fmla="*/ 360213 w 5588548"/>
              <a:gd name="connsiteY4" fmla="*/ 6835050 h 6858000"/>
              <a:gd name="connsiteX5" fmla="*/ 0 w 5588548"/>
              <a:gd name="connsiteY5" fmla="*/ 3429001 h 6858000"/>
              <a:gd name="connsiteX6" fmla="*/ 360213 w 5588548"/>
              <a:gd name="connsiteY6" fmla="*/ 229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88548" h="6858000">
                <a:moveTo>
                  <a:pt x="365648" y="0"/>
                </a:moveTo>
                <a:lnTo>
                  <a:pt x="5588548" y="0"/>
                </a:lnTo>
                <a:lnTo>
                  <a:pt x="5588548" y="6858000"/>
                </a:lnTo>
                <a:lnTo>
                  <a:pt x="365648" y="6858000"/>
                </a:lnTo>
                <a:lnTo>
                  <a:pt x="360213" y="6835050"/>
                </a:lnTo>
                <a:cubicBezTo>
                  <a:pt x="128263" y="5788167"/>
                  <a:pt x="0" y="4637179"/>
                  <a:pt x="0" y="3429001"/>
                </a:cubicBezTo>
                <a:cubicBezTo>
                  <a:pt x="0" y="2220824"/>
                  <a:pt x="128263" y="1069835"/>
                  <a:pt x="360213" y="22952"/>
                </a:cubicBezTo>
                <a:close/>
              </a:path>
            </a:pathLst>
          </a:custGeom>
          <a:ln w="9525">
            <a:solidFill>
              <a:schemeClr val="tx2">
                <a:lumMod val="10000"/>
                <a:lumOff val="90000"/>
              </a:schemeClr>
            </a:solidFill>
          </a:ln>
          <a:effectLst>
            <a:outerShdw blurRad="50800" dist="38100" dir="10800000" algn="r"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973DE4F1-1583-4AE3-9696-9659D27C5F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1384" y="0"/>
            <a:ext cx="5690616" cy="6858000"/>
          </a:xfrm>
          <a:custGeom>
            <a:avLst/>
            <a:gdLst>
              <a:gd name="connsiteX0" fmla="*/ 372925 w 5690616"/>
              <a:gd name="connsiteY0" fmla="*/ 0 h 6858000"/>
              <a:gd name="connsiteX1" fmla="*/ 5690616 w 5690616"/>
              <a:gd name="connsiteY1" fmla="*/ 0 h 6858000"/>
              <a:gd name="connsiteX2" fmla="*/ 5690616 w 5690616"/>
              <a:gd name="connsiteY2" fmla="*/ 6858000 h 6858000"/>
              <a:gd name="connsiteX3" fmla="*/ 372925 w 5690616"/>
              <a:gd name="connsiteY3" fmla="*/ 6858000 h 6858000"/>
              <a:gd name="connsiteX4" fmla="*/ 367381 w 5690616"/>
              <a:gd name="connsiteY4" fmla="*/ 6835050 h 6858000"/>
              <a:gd name="connsiteX5" fmla="*/ 0 w 5690616"/>
              <a:gd name="connsiteY5" fmla="*/ 3429001 h 6858000"/>
              <a:gd name="connsiteX6" fmla="*/ 367381 w 5690616"/>
              <a:gd name="connsiteY6" fmla="*/ 229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90616" h="6858000">
                <a:moveTo>
                  <a:pt x="372925" y="0"/>
                </a:moveTo>
                <a:lnTo>
                  <a:pt x="5690616" y="0"/>
                </a:lnTo>
                <a:lnTo>
                  <a:pt x="5690616" y="6858000"/>
                </a:lnTo>
                <a:lnTo>
                  <a:pt x="372925" y="6858000"/>
                </a:lnTo>
                <a:lnTo>
                  <a:pt x="367381" y="6835050"/>
                </a:lnTo>
                <a:cubicBezTo>
                  <a:pt x="130816" y="5788167"/>
                  <a:pt x="0" y="4637179"/>
                  <a:pt x="0" y="3429001"/>
                </a:cubicBezTo>
                <a:cubicBezTo>
                  <a:pt x="0" y="2220824"/>
                  <a:pt x="130816" y="1069835"/>
                  <a:pt x="367381" y="22952"/>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BF57274-4466-7B60-3B25-517D3AFFF61D}"/>
              </a:ext>
            </a:extLst>
          </p:cNvPr>
          <p:cNvSpPr>
            <a:spLocks noGrp="1"/>
          </p:cNvSpPr>
          <p:nvPr>
            <p:ph type="title"/>
          </p:nvPr>
        </p:nvSpPr>
        <p:spPr>
          <a:xfrm>
            <a:off x="7255564" y="914400"/>
            <a:ext cx="4485861" cy="1106556"/>
          </a:xfrm>
        </p:spPr>
        <p:txBody>
          <a:bodyPr anchor="b">
            <a:normAutofit/>
          </a:bodyPr>
          <a:lstStyle/>
          <a:p>
            <a:r>
              <a:rPr lang="en-US" sz="3200" b="1" i="0" dirty="0">
                <a:effectLst/>
                <a:latin typeface="Agency FB" panose="020B0503020202020204" pitchFamily="34" charset="0"/>
              </a:rPr>
              <a:t>DYNAMIC vs. STATIC STRETCHING</a:t>
            </a:r>
            <a:endParaRPr lang="en-US" sz="3200" dirty="0">
              <a:latin typeface="Agency FB" panose="020B0503020202020204" pitchFamily="34" charset="0"/>
            </a:endParaRPr>
          </a:p>
        </p:txBody>
      </p:sp>
      <p:sp>
        <p:nvSpPr>
          <p:cNvPr id="15" name="Rectangle 14">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FD3C8959-A2A1-469E-8619-82F077E33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4495" y="2182390"/>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4600842-BA52-797D-E63A-3152C7E2C063}"/>
              </a:ext>
            </a:extLst>
          </p:cNvPr>
          <p:cNvSpPr>
            <a:spLocks noGrp="1"/>
          </p:cNvSpPr>
          <p:nvPr>
            <p:ph idx="1"/>
          </p:nvPr>
        </p:nvSpPr>
        <p:spPr>
          <a:xfrm>
            <a:off x="7255563" y="2440100"/>
            <a:ext cx="4485861" cy="3834804"/>
          </a:xfrm>
        </p:spPr>
        <p:txBody>
          <a:bodyPr anchor="t">
            <a:normAutofit/>
          </a:bodyPr>
          <a:lstStyle/>
          <a:p>
            <a:pPr>
              <a:buFont typeface="Wingdings" panose="05000000000000000000" pitchFamily="2" charset="2"/>
              <a:buChar char="§"/>
            </a:pPr>
            <a:r>
              <a:rPr lang="en-US" sz="1700" b="0" i="0" dirty="0">
                <a:effectLst/>
                <a:latin typeface="Agency FB" panose="020B0503020202020204" pitchFamily="34" charset="0"/>
              </a:rPr>
              <a:t>DYNAMIC STRETCHING INVOLVES </a:t>
            </a:r>
            <a:r>
              <a:rPr lang="en-US" sz="1700" dirty="0">
                <a:latin typeface="Agency FB" panose="020B0503020202020204" pitchFamily="34" charset="0"/>
              </a:rPr>
              <a:t>A</a:t>
            </a:r>
            <a:r>
              <a:rPr lang="en-US" sz="1700" b="0" i="0" dirty="0">
                <a:effectLst/>
                <a:latin typeface="Agency FB" panose="020B0503020202020204" pitchFamily="34" charset="0"/>
              </a:rPr>
              <a:t>CTIVE MOVEMENT WHILE SIMULATNEOUSLY STRETCHING THE FOCUSED MUSCLE GROUP</a:t>
            </a:r>
          </a:p>
          <a:p>
            <a:pPr>
              <a:buFont typeface="Wingdings" panose="05000000000000000000" pitchFamily="2" charset="2"/>
              <a:buChar char="§"/>
            </a:pPr>
            <a:r>
              <a:rPr lang="en-US" sz="1700" b="0" i="0" dirty="0">
                <a:effectLst/>
                <a:latin typeface="Agency FB" panose="020B0503020202020204" pitchFamily="34" charset="0"/>
              </a:rPr>
              <a:t>STATIC STRETCHING INVOLVES HOLDING A STRETCH IN A STATIONARY POSITION </a:t>
            </a:r>
          </a:p>
          <a:p>
            <a:pPr>
              <a:buFont typeface="Wingdings" panose="05000000000000000000" pitchFamily="2" charset="2"/>
              <a:buChar char="§"/>
            </a:pPr>
            <a:r>
              <a:rPr lang="en-US" sz="1700" dirty="0">
                <a:latin typeface="Agency FB" panose="020B0503020202020204" pitchFamily="34" charset="0"/>
              </a:rPr>
              <a:t>BOTH STRETCHING STYLES ARE C</a:t>
            </a:r>
            <a:r>
              <a:rPr lang="en-US" sz="1700" b="0" i="0" dirty="0">
                <a:effectLst/>
                <a:latin typeface="Agency FB" panose="020B0503020202020204" pitchFamily="34" charset="0"/>
              </a:rPr>
              <a:t>OMPLEMENTARY TO THE PREPARATION AND RECOVERY OF PHYSICAL ACTIVITY </a:t>
            </a:r>
          </a:p>
          <a:p>
            <a:endParaRPr lang="en-US" sz="1700" dirty="0"/>
          </a:p>
        </p:txBody>
      </p:sp>
    </p:spTree>
    <p:extLst>
      <p:ext uri="{BB962C8B-B14F-4D97-AF65-F5344CB8AC3E}">
        <p14:creationId xmlns:p14="http://schemas.microsoft.com/office/powerpoint/2010/main" val="13612172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5D9E3C-B21E-1C09-4EED-D90B62982A05}"/>
              </a:ext>
            </a:extLst>
          </p:cNvPr>
          <p:cNvSpPr txBox="1"/>
          <p:nvPr/>
        </p:nvSpPr>
        <p:spPr>
          <a:xfrm>
            <a:off x="914400" y="1371600"/>
            <a:ext cx="4079987" cy="1314443"/>
          </a:xfrm>
        </p:spPr>
        <p:txBody>
          <a:bodyPr vert="horz" lIns="91440" tIns="45720" rIns="91440" bIns="45720" rtlCol="0" anchor="t">
            <a:normAutofit/>
          </a:bodyPr>
          <a:lstStyle/>
          <a:p>
            <a:pPr marL="0" marR="0" lvl="0" indent="0" fontAlgn="auto">
              <a:spcBef>
                <a:spcPct val="0"/>
              </a:spcBef>
              <a:spcAft>
                <a:spcPts val="600"/>
              </a:spcAft>
              <a:buClrTx/>
              <a:buSzTx/>
              <a:tabLst/>
              <a:defRPr/>
            </a:pPr>
            <a:r>
              <a:rPr kumimoji="0" lang="en-US" sz="4000" b="1" i="0" u="none" strike="noStrike" kern="1200" cap="none" spc="0" normalizeH="0" baseline="0" noProof="0">
                <a:ln>
                  <a:noFill/>
                </a:ln>
                <a:solidFill>
                  <a:schemeClr val="tx1"/>
                </a:solidFill>
                <a:effectLst>
                  <a:outerShdw blurRad="38100" dist="38100" dir="2700000" algn="tl">
                    <a:srgbClr val="000000">
                      <a:alpha val="43137"/>
                    </a:srgbClr>
                  </a:outerShdw>
                </a:effectLst>
                <a:highlight>
                  <a:srgbClr val="FFFF00"/>
                </a:highlight>
                <a:uLnTx/>
                <a:uFillTx/>
                <a:latin typeface="+mj-lt"/>
                <a:ea typeface="+mj-ea"/>
                <a:cs typeface="+mj-cs"/>
              </a:rPr>
              <a:t>LESSON OBJECTIVES:</a:t>
            </a:r>
          </a:p>
        </p:txBody>
      </p:sp>
      <p:sp>
        <p:nvSpPr>
          <p:cNvPr id="6" name="TextBox 5">
            <a:extLst>
              <a:ext uri="{FF2B5EF4-FFF2-40B4-BE49-F238E27FC236}">
                <a16:creationId xmlns:a16="http://schemas.microsoft.com/office/drawing/2014/main" id="{FE9B8BA5-F9CB-58EC-C6BA-78F5164A98E2}"/>
              </a:ext>
            </a:extLst>
          </p:cNvPr>
          <p:cNvSpPr txBox="1"/>
          <p:nvPr/>
        </p:nvSpPr>
        <p:spPr>
          <a:xfrm>
            <a:off x="914400" y="2853369"/>
            <a:ext cx="4079988" cy="3088460"/>
          </a:xfrm>
        </p:spPr>
        <p:txBody>
          <a:bodyPr vert="horz" lIns="91440" tIns="45720" rIns="91440" bIns="45720" rtlCol="0">
            <a:normAutofit/>
          </a:bodyPr>
          <a:lstStyle/>
          <a:p>
            <a:pPr marL="571500" marR="0" lvl="0" indent="-571500" fontAlgn="auto">
              <a:lnSpc>
                <a:spcPct val="110000"/>
              </a:lnSpc>
              <a:spcBef>
                <a:spcPct val="0"/>
              </a:spcBef>
              <a:spcAft>
                <a:spcPts val="600"/>
              </a:spcAft>
              <a:buClrTx/>
              <a:buSzPct val="87000"/>
              <a:buFont typeface="Arial" panose="020B0604020202020204" pitchFamily="34" charset="0"/>
              <a:buChar char="•"/>
              <a:tabLst/>
              <a:defRPr/>
            </a:pPr>
            <a:r>
              <a:rPr kumimoji="0" lang="en-US" sz="1300" b="0" i="0" u="none" strike="noStrike" cap="none" spc="0" normalizeH="0" baseline="0" noProof="0" dirty="0">
                <a:ln>
                  <a:noFill/>
                </a:ln>
                <a:effectLst>
                  <a:outerShdw blurRad="38100" dist="38100" dir="2700000" algn="tl">
                    <a:srgbClr val="000000">
                      <a:alpha val="43137"/>
                    </a:srgbClr>
                  </a:outerShdw>
                </a:effectLst>
                <a:uLnTx/>
                <a:uFillTx/>
              </a:rPr>
              <a:t>THE IMPORTANCE OF DYNAMIC STRETCHING IN RELATION TO THE BODY AND PHYSICAL ACTIVITY.</a:t>
            </a:r>
          </a:p>
          <a:p>
            <a:pPr marL="571500" marR="0" lvl="0" indent="-571500" fontAlgn="auto">
              <a:lnSpc>
                <a:spcPct val="110000"/>
              </a:lnSpc>
              <a:spcBef>
                <a:spcPct val="0"/>
              </a:spcBef>
              <a:spcAft>
                <a:spcPts val="600"/>
              </a:spcAft>
              <a:buClrTx/>
              <a:buSzPct val="87000"/>
              <a:buFont typeface="Arial" panose="020B0604020202020204" pitchFamily="34" charset="0"/>
              <a:buChar char="•"/>
              <a:tabLst/>
              <a:defRPr/>
            </a:pPr>
            <a:r>
              <a:rPr kumimoji="0" lang="en-US" sz="1300" b="0" i="0" u="none" strike="noStrike" cap="none" spc="0" normalizeH="0" baseline="0" noProof="0" dirty="0">
                <a:ln>
                  <a:noFill/>
                </a:ln>
                <a:effectLst>
                  <a:outerShdw blurRad="38100" dist="38100" dir="2700000" algn="tl">
                    <a:srgbClr val="000000">
                      <a:alpha val="43137"/>
                    </a:srgbClr>
                  </a:outerShdw>
                </a:effectLst>
                <a:uLnTx/>
                <a:uFillTx/>
              </a:rPr>
              <a:t>IDENTIFYING THE MAJOR MUSCLES GROUPS AND THEIR RESPECTIVE LOCATIONS.</a:t>
            </a:r>
          </a:p>
          <a:p>
            <a:pPr marL="571500" marR="0" lvl="0" indent="-571500" fontAlgn="auto">
              <a:lnSpc>
                <a:spcPct val="110000"/>
              </a:lnSpc>
              <a:spcBef>
                <a:spcPct val="0"/>
              </a:spcBef>
              <a:spcAft>
                <a:spcPts val="600"/>
              </a:spcAft>
              <a:buClrTx/>
              <a:buSzPct val="87000"/>
              <a:buFont typeface="Arial" panose="020B0604020202020204" pitchFamily="34" charset="0"/>
              <a:buChar char="•"/>
              <a:tabLst/>
              <a:defRPr/>
            </a:pPr>
            <a:r>
              <a:rPr kumimoji="0" lang="en-US" sz="1300" b="0" i="0" u="none" strike="noStrike" cap="none" spc="0" normalizeH="0" baseline="0" noProof="0" dirty="0">
                <a:ln>
                  <a:noFill/>
                </a:ln>
                <a:effectLst>
                  <a:outerShdw blurRad="38100" dist="38100" dir="2700000" algn="tl">
                    <a:srgbClr val="000000">
                      <a:alpha val="43137"/>
                    </a:srgbClr>
                  </a:outerShdw>
                </a:effectLst>
                <a:uLnTx/>
                <a:uFillTx/>
              </a:rPr>
              <a:t>UNDERSTAND HOW THE MAJOR MUSCLES GROUPS ARE AFFECTED BY DYNAMIC STRETCHING.</a:t>
            </a:r>
          </a:p>
          <a:p>
            <a:pPr marL="571500" marR="0" lvl="0" indent="-571500" fontAlgn="auto">
              <a:lnSpc>
                <a:spcPct val="110000"/>
              </a:lnSpc>
              <a:spcBef>
                <a:spcPct val="0"/>
              </a:spcBef>
              <a:spcAft>
                <a:spcPts val="600"/>
              </a:spcAft>
              <a:buClrTx/>
              <a:buSzPct val="87000"/>
              <a:buFont typeface="Arial" panose="020B0604020202020204" pitchFamily="34" charset="0"/>
              <a:buChar char="•"/>
              <a:tabLst/>
              <a:defRPr/>
            </a:pPr>
            <a:r>
              <a:rPr kumimoji="0" lang="en-US" sz="1300" b="0" i="0" u="none" strike="noStrike" cap="none" spc="0" normalizeH="0" baseline="0" noProof="0" dirty="0">
                <a:ln>
                  <a:noFill/>
                </a:ln>
                <a:effectLst>
                  <a:outerShdw blurRad="38100" dist="38100" dir="2700000" algn="tl">
                    <a:srgbClr val="000000">
                      <a:alpha val="43137"/>
                    </a:srgbClr>
                  </a:outerShdw>
                </a:effectLst>
                <a:uLnTx/>
                <a:uFillTx/>
              </a:rPr>
              <a:t>IDENTIFY THE PHYSICAL COMPONENT THAT DYNAMIC STRETCHING IS RELATED TO.</a:t>
            </a:r>
            <a:endParaRPr kumimoji="0" lang="en-US" sz="1300" b="0" i="0" u="none" strike="noStrike" cap="none" spc="0" normalizeH="0" baseline="0" noProof="0" dirty="0">
              <a:ln>
                <a:noFill/>
              </a:ln>
              <a:effectLst/>
              <a:uLnTx/>
              <a:uFillTx/>
            </a:endParaRPr>
          </a:p>
        </p:txBody>
      </p:sp>
      <p:pic>
        <p:nvPicPr>
          <p:cNvPr id="4" name="Picture 3" descr="Solo journey">
            <a:extLst>
              <a:ext uri="{FF2B5EF4-FFF2-40B4-BE49-F238E27FC236}">
                <a16:creationId xmlns:a16="http://schemas.microsoft.com/office/drawing/2014/main" id="{79C43334-2DF5-D8E9-F890-E370FA9D34A0}"/>
              </a:ext>
            </a:extLst>
          </p:cNvPr>
          <p:cNvPicPr>
            <a:picLocks noChangeAspect="1"/>
          </p:cNvPicPr>
          <p:nvPr/>
        </p:nvPicPr>
        <p:blipFill rotWithShape="1">
          <a:blip r:embed="rId2">
            <a:extLst>
              <a:ext uri="{28A0092B-C50C-407E-A947-70E740481C1C}">
                <a14:useLocalDpi xmlns:a14="http://schemas.microsoft.com/office/drawing/2010/main" val="0"/>
              </a:ext>
            </a:extLst>
          </a:blip>
          <a:srcRect t="13213" r="1" b="5344"/>
          <a:stretch/>
        </p:blipFill>
        <p:spPr>
          <a:xfrm>
            <a:off x="5748569" y="1657607"/>
            <a:ext cx="5799963" cy="3542784"/>
          </a:xfrm>
          <a:prstGeom prst="rect">
            <a:avLst/>
          </a:prstGeom>
          <a:noFill/>
        </p:spPr>
      </p:pic>
    </p:spTree>
    <p:extLst>
      <p:ext uri="{BB962C8B-B14F-4D97-AF65-F5344CB8AC3E}">
        <p14:creationId xmlns:p14="http://schemas.microsoft.com/office/powerpoint/2010/main" val="39464316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C52A1-6D76-B4F6-D494-80657007D390}"/>
              </a:ext>
            </a:extLst>
          </p:cNvPr>
          <p:cNvSpPr>
            <a:spLocks noGrp="1"/>
          </p:cNvSpPr>
          <p:nvPr>
            <p:ph type="title"/>
          </p:nvPr>
        </p:nvSpPr>
        <p:spPr/>
        <p:txBody>
          <a:bodyPr>
            <a:normAutofit/>
          </a:bodyPr>
          <a:lstStyle/>
          <a:p>
            <a:r>
              <a:rPr lang="en-US" dirty="0">
                <a:latin typeface="Agency FB" panose="020B0503020202020204" pitchFamily="34" charset="0"/>
              </a:rPr>
              <a:t>INTRODUCTION TO DYNAMIC STRETCHING</a:t>
            </a:r>
          </a:p>
        </p:txBody>
      </p:sp>
      <p:sp>
        <p:nvSpPr>
          <p:cNvPr id="3" name="Content Placeholder 2">
            <a:extLst>
              <a:ext uri="{FF2B5EF4-FFF2-40B4-BE49-F238E27FC236}">
                <a16:creationId xmlns:a16="http://schemas.microsoft.com/office/drawing/2014/main" id="{77133064-B5B5-5A9B-AA14-7DC95EAEB0AC}"/>
              </a:ext>
            </a:extLst>
          </p:cNvPr>
          <p:cNvSpPr>
            <a:spLocks noGrp="1"/>
          </p:cNvSpPr>
          <p:nvPr>
            <p:ph idx="1"/>
          </p:nvPr>
        </p:nvSpPr>
        <p:spPr/>
        <p:txBody>
          <a:bodyPr>
            <a:normAutofit/>
          </a:bodyPr>
          <a:lstStyle/>
          <a:p>
            <a:pPr>
              <a:buFont typeface="Wingdings" panose="05000000000000000000" pitchFamily="2" charset="2"/>
              <a:buChar char="§"/>
            </a:pPr>
            <a:r>
              <a:rPr lang="en-US" b="0" i="0" dirty="0">
                <a:effectLst/>
                <a:latin typeface="Agency FB" panose="020B0503020202020204" pitchFamily="34" charset="0"/>
              </a:rPr>
              <a:t>DYNAMIC STRETCHING IS A FORM OF STRETCHING THAT INVOLVES ACTIVELY MOVING YOUR MUSCLES AND JOINTS THROUGH A CONTROLLED RANGE OF MOTION. IT IS PERFORMED WITH FLUID AND CONTINUOUS MOVEMENTS, GENTLY INCREASING THE STRETCH WITH EACH REPETITION. </a:t>
            </a:r>
          </a:p>
          <a:p>
            <a:pPr>
              <a:buFont typeface="Wingdings" panose="05000000000000000000" pitchFamily="2" charset="2"/>
              <a:buChar char="§"/>
            </a:pPr>
            <a:r>
              <a:rPr lang="en-US" b="0" i="0" dirty="0">
                <a:effectLst/>
                <a:latin typeface="Agency FB" panose="020B0503020202020204" pitchFamily="34" charset="0"/>
              </a:rPr>
              <a:t>DYNAMIC STRETCHING IS COMMONLY USED AS PART OF A WARM-UP ROUTINE BEFORE PHYSICAL ACTIVITIES TO IMPROVE FLEXIBILITY, MOBILITY, AND CIRCULATION, WHILE ALSO PREPARING THE BODY FOR MORE INTENSE MOVEMENTS. </a:t>
            </a:r>
          </a:p>
          <a:p>
            <a:pPr>
              <a:buFont typeface="Wingdings" panose="05000000000000000000" pitchFamily="2" charset="2"/>
              <a:buChar char="§"/>
            </a:pPr>
            <a:r>
              <a:rPr lang="en-US" b="0" i="0" dirty="0">
                <a:effectLst/>
                <a:latin typeface="Agency FB" panose="020B0503020202020204" pitchFamily="34" charset="0"/>
              </a:rPr>
              <a:t>DYNAMIC STRETCHING FOCUSES ON DYNAMIC MOVEMENTS THAT MIMIC THE MOTIONS OF THE ACTIVITY TO FOLLOW.</a:t>
            </a:r>
            <a:endParaRPr lang="en-US" dirty="0">
              <a:latin typeface="Agency FB" panose="020B0503020202020204" pitchFamily="34" charset="0"/>
            </a:endParaRPr>
          </a:p>
        </p:txBody>
      </p:sp>
    </p:spTree>
    <p:extLst>
      <p:ext uri="{BB962C8B-B14F-4D97-AF65-F5344CB8AC3E}">
        <p14:creationId xmlns:p14="http://schemas.microsoft.com/office/powerpoint/2010/main" val="171777229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2" name="Online Media 1" title="Dynamic and static stretching">
            <a:hlinkClick r:id="" action="ppaction://media"/>
            <a:extLst>
              <a:ext uri="{FF2B5EF4-FFF2-40B4-BE49-F238E27FC236}">
                <a16:creationId xmlns:a16="http://schemas.microsoft.com/office/drawing/2014/main" id="{3ED08B26-A445-DF5C-561A-1E32C790FBFF}"/>
              </a:ext>
            </a:extLst>
          </p:cNvPr>
          <p:cNvPicPr>
            <a:picLocks noRot="1" noChangeAspect="1"/>
          </p:cNvPicPr>
          <p:nvPr>
            <a:videoFile r:link="rId1"/>
          </p:nvPr>
        </p:nvPicPr>
        <p:blipFill>
          <a:blip r:embed="rId3"/>
          <a:stretch>
            <a:fillRect/>
          </a:stretch>
        </p:blipFill>
        <p:spPr>
          <a:xfrm>
            <a:off x="376237" y="197334"/>
            <a:ext cx="11439525" cy="64633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014408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A20E-784A-E9C4-39D0-76F8A1F05B91}"/>
              </a:ext>
            </a:extLst>
          </p:cNvPr>
          <p:cNvSpPr>
            <a:spLocks noGrp="1"/>
          </p:cNvSpPr>
          <p:nvPr>
            <p:ph type="title"/>
          </p:nvPr>
        </p:nvSpPr>
        <p:spPr/>
        <p:txBody>
          <a:bodyPr>
            <a:normAutofit fontScale="90000"/>
          </a:bodyPr>
          <a:lstStyle/>
          <a:p>
            <a:r>
              <a:rPr lang="en-US" dirty="0"/>
              <a:t>WHY IS A PROPER WARM-UP IMPORTANT? </a:t>
            </a:r>
          </a:p>
        </p:txBody>
      </p:sp>
      <p:sp>
        <p:nvSpPr>
          <p:cNvPr id="3" name="Content Placeholder 2">
            <a:extLst>
              <a:ext uri="{FF2B5EF4-FFF2-40B4-BE49-F238E27FC236}">
                <a16:creationId xmlns:a16="http://schemas.microsoft.com/office/drawing/2014/main" id="{ED97EFD0-02C2-FDA2-8685-E483CFD0A4ED}"/>
              </a:ext>
            </a:extLst>
          </p:cNvPr>
          <p:cNvSpPr>
            <a:spLocks noGrp="1"/>
          </p:cNvSpPr>
          <p:nvPr>
            <p:ph idx="1"/>
          </p:nvPr>
        </p:nvSpPr>
        <p:spPr>
          <a:xfrm>
            <a:off x="658368" y="2067929"/>
            <a:ext cx="11173413" cy="4241431"/>
          </a:xfrm>
        </p:spPr>
        <p:txBody>
          <a:bodyPr>
            <a:normAutofit fontScale="92500" lnSpcReduction="20000"/>
          </a:bodyPr>
          <a:lstStyle/>
          <a:p>
            <a:pPr marL="0" indent="0">
              <a:buNone/>
            </a:pPr>
            <a:r>
              <a:rPr lang="en-US" b="1" dirty="0">
                <a:latin typeface="Agency FB" panose="020B0503020202020204" pitchFamily="34" charset="0"/>
              </a:rPr>
              <a:t>A. INCREASED BLOOD FLOW: </a:t>
            </a:r>
            <a:r>
              <a:rPr lang="en-US" dirty="0">
                <a:latin typeface="Agency FB" panose="020B0503020202020204" pitchFamily="34" charset="0"/>
              </a:rPr>
              <a:t>WARMING UP GRADUALLY INCREASES HEART RATE, BLOOD FLOW, AND CIRCULATION. THIS HELPS DELIVER OXYGEN AND NUTRIENTS TO MUSCLES, PREPARING THEM FOR THE INCREASED DEMAND THAT EXERCISE PLACES ON THEM.</a:t>
            </a:r>
          </a:p>
          <a:p>
            <a:pPr marL="0" indent="0">
              <a:buNone/>
            </a:pPr>
            <a:r>
              <a:rPr lang="en-US" b="1" dirty="0">
                <a:latin typeface="Agency FB" panose="020B0503020202020204" pitchFamily="34" charset="0"/>
              </a:rPr>
              <a:t>B. IMPROVED MUSCLE FUNCTION: </a:t>
            </a:r>
            <a:r>
              <a:rPr lang="en-US" dirty="0">
                <a:latin typeface="Agency FB" panose="020B0503020202020204" pitchFamily="34" charset="0"/>
              </a:rPr>
              <a:t>A WARM-UP HELPS INCREASE MUSCLE TEMPERATURE, MAKING MUSCLES MORE PLIABLE AND RESPONSIVE. THIS ENHANCES MUSCLE CONTRACTILITY AND REDUCES THE RISK OF MUSCLE STRAINS.</a:t>
            </a:r>
          </a:p>
          <a:p>
            <a:pPr marL="0" indent="0">
              <a:buNone/>
            </a:pPr>
            <a:r>
              <a:rPr lang="en-US" b="1" dirty="0">
                <a:latin typeface="Agency FB" panose="020B0503020202020204" pitchFamily="34" charset="0"/>
              </a:rPr>
              <a:t>C. ENHANCED NERVE FUNCTION: </a:t>
            </a:r>
            <a:r>
              <a:rPr lang="en-US" dirty="0">
                <a:latin typeface="Agency FB" panose="020B0503020202020204" pitchFamily="34" charset="0"/>
              </a:rPr>
              <a:t>A WARM-UP ALSO IMPROVES NERVE FUNCTION AND RESPONSIVENESS. THIS IS IMPORTANT FOR THE COORDINATION AND TIMING OF MUSCLE CONTRACTIONS, LEADING TO BETTER MOTOR CONTROL AND PERFORMANCE.</a:t>
            </a:r>
          </a:p>
          <a:p>
            <a:pPr marL="0" indent="0">
              <a:buNone/>
            </a:pPr>
            <a:r>
              <a:rPr lang="en-US" b="1" dirty="0">
                <a:latin typeface="Agency FB" panose="020B0503020202020204" pitchFamily="34" charset="0"/>
              </a:rPr>
              <a:t>D. MENTAL PREPARATION: </a:t>
            </a:r>
            <a:r>
              <a:rPr lang="en-US" dirty="0">
                <a:latin typeface="Agency FB" panose="020B0503020202020204" pitchFamily="34" charset="0"/>
              </a:rPr>
              <a:t>WARMING UP MENTALLY PREPARES INDIVIDUALS FOR EXERCISE. IT HELPS SHIFT FOCUS FROM DAILY TASKS TO THE UPCOMING PHYSICAL ACTIVITY, ENHANCING CONCENTRATION AND READINESS TO PERFORM.</a:t>
            </a:r>
          </a:p>
          <a:p>
            <a:pPr marL="0" indent="0">
              <a:buNone/>
            </a:pPr>
            <a:r>
              <a:rPr lang="en-US" b="1" dirty="0">
                <a:latin typeface="Agency FB" panose="020B0503020202020204" pitchFamily="34" charset="0"/>
              </a:rPr>
              <a:t>E. INJURY PREVENTION: </a:t>
            </a:r>
            <a:r>
              <a:rPr lang="en-US" dirty="0">
                <a:latin typeface="Agency FB" panose="020B0503020202020204" pitchFamily="34" charset="0"/>
              </a:rPr>
              <a:t>A PROPER WARM-UP GRADUALLY PREPARES THE BODY FOR MORE INTENSE ACTIVITY, REDUCING THE RISK OF SUDDEN, JARRING MOVEMENTS THAT COULD LEAD TO INJURY. IT HELPS PREPARE JOINTS, LIGAMENTS, AND TENDONS FOR THE STRESS OF EXERCISE.</a:t>
            </a:r>
            <a:endParaRPr lang="en-US" i="0" dirty="0">
              <a:effectLst/>
              <a:latin typeface="Agency FB" panose="020B0503020202020204" pitchFamily="34" charset="0"/>
            </a:endParaRPr>
          </a:p>
        </p:txBody>
      </p:sp>
      <p:sp>
        <p:nvSpPr>
          <p:cNvPr id="4" name="TextBox 3">
            <a:extLst>
              <a:ext uri="{FF2B5EF4-FFF2-40B4-BE49-F238E27FC236}">
                <a16:creationId xmlns:a16="http://schemas.microsoft.com/office/drawing/2014/main" id="{5B0F9D25-1850-C3DD-5D3B-D7F31517E1A4}"/>
              </a:ext>
            </a:extLst>
          </p:cNvPr>
          <p:cNvSpPr txBox="1"/>
          <p:nvPr/>
        </p:nvSpPr>
        <p:spPr>
          <a:xfrm>
            <a:off x="1315453" y="1404020"/>
            <a:ext cx="2318084" cy="523220"/>
          </a:xfrm>
          <a:prstGeom prst="rect">
            <a:avLst/>
          </a:prstGeom>
          <a:noFill/>
        </p:spPr>
        <p:txBody>
          <a:bodyPr wrap="square" rtlCol="0">
            <a:spAutoFit/>
          </a:bodyPr>
          <a:lstStyle/>
          <a:p>
            <a:r>
              <a:rPr lang="en-US" sz="2800" dirty="0">
                <a:solidFill>
                  <a:srgbClr val="003300"/>
                </a:solidFill>
                <a:highlight>
                  <a:srgbClr val="66FF66"/>
                </a:highlight>
                <a:latin typeface="Agency FB" panose="020B0503020202020204" pitchFamily="34" charset="0"/>
              </a:rPr>
              <a:t>KNOWLEDGE RECAP</a:t>
            </a:r>
          </a:p>
        </p:txBody>
      </p:sp>
    </p:spTree>
    <p:extLst>
      <p:ext uri="{BB962C8B-B14F-4D97-AF65-F5344CB8AC3E}">
        <p14:creationId xmlns:p14="http://schemas.microsoft.com/office/powerpoint/2010/main" val="27813138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11">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02D2CE-E217-A1C2-A7AB-7D39219DE98F}"/>
              </a:ext>
            </a:extLst>
          </p:cNvPr>
          <p:cNvSpPr>
            <a:spLocks noGrp="1"/>
          </p:cNvSpPr>
          <p:nvPr>
            <p:ph type="title"/>
          </p:nvPr>
        </p:nvSpPr>
        <p:spPr>
          <a:xfrm>
            <a:off x="841248" y="334644"/>
            <a:ext cx="10509504" cy="1076914"/>
          </a:xfrm>
        </p:spPr>
        <p:txBody>
          <a:bodyPr anchor="ctr">
            <a:normAutofit/>
          </a:bodyPr>
          <a:lstStyle/>
          <a:p>
            <a:pPr marL="228600" marR="0" lvl="0" indent="-228600" defTabSz="914400" rtl="0" eaLnBrk="1" fontAlgn="auto" latinLnBrk="0" hangingPunct="1">
              <a:spcBef>
                <a:spcPts val="1000"/>
              </a:spcBef>
              <a:spcAft>
                <a:spcPts val="0"/>
              </a:spcAft>
              <a:tabLst/>
              <a:defRPr/>
            </a:pPr>
            <a:r>
              <a:rPr kumimoji="0" lang="en-US" b="1" i="0" u="none" strike="noStrike" kern="1200" cap="none" spc="0" normalizeH="0" baseline="0" noProof="0" dirty="0">
                <a:ln>
                  <a:noFill/>
                </a:ln>
                <a:solidFill>
                  <a:srgbClr val="0000CC"/>
                </a:solidFill>
                <a:effectLst/>
                <a:uLnTx/>
                <a:uFillTx/>
                <a:latin typeface="Agency FB" panose="020B0503020202020204" pitchFamily="34" charset="0"/>
                <a:ea typeface="+mn-ea"/>
                <a:cs typeface="+mn-cs"/>
              </a:rPr>
              <a:t>IMPORTANCE OF DYNAMIC STRETCHING</a:t>
            </a:r>
          </a:p>
        </p:txBody>
      </p:sp>
      <p:sp>
        <p:nvSpPr>
          <p:cNvPr id="10" name="Rectangle 13">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5">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DF0BF1A-481A-D33C-21F4-18C57FABB816}"/>
              </a:ext>
            </a:extLst>
          </p:cNvPr>
          <p:cNvSpPr>
            <a:spLocks noGrp="1"/>
          </p:cNvSpPr>
          <p:nvPr>
            <p:ph idx="1"/>
          </p:nvPr>
        </p:nvSpPr>
        <p:spPr>
          <a:xfrm>
            <a:off x="0" y="1632718"/>
            <a:ext cx="5979695" cy="4683162"/>
          </a:xfrm>
        </p:spPr>
        <p:txBody>
          <a:bodyPr>
            <a:normAutofit/>
          </a:bodyPr>
          <a:lstStyle/>
          <a:p>
            <a:pPr marL="630936" lvl="1" indent="-210312" defTabSz="841248">
              <a:lnSpc>
                <a:spcPct val="100000"/>
              </a:lnSpc>
              <a:spcBef>
                <a:spcPts val="460"/>
              </a:spcBef>
              <a:buFont typeface="Wingdings" panose="05000000000000000000" pitchFamily="2" charset="2"/>
              <a:buChar char="§"/>
            </a:pPr>
            <a:r>
              <a:rPr lang="en-US" sz="1800" kern="1200" dirty="0">
                <a:solidFill>
                  <a:srgbClr val="0000CC"/>
                </a:solidFill>
                <a:latin typeface="Agency FB" panose="020B0503020202020204" pitchFamily="34" charset="0"/>
                <a:ea typeface="+mn-ea"/>
                <a:cs typeface="+mn-cs"/>
              </a:rPr>
              <a:t>IMPROVED BLOOD CIRCULATION: Dynamic stretching increases blood flow to the muscles and tissues. This enhanced circulation delivers more oxygen and nutrients to the muscles, making them more pliable and ready for action.</a:t>
            </a:r>
          </a:p>
          <a:p>
            <a:pPr marL="630936" lvl="1" indent="-210312" defTabSz="841248">
              <a:lnSpc>
                <a:spcPct val="100000"/>
              </a:lnSpc>
              <a:spcBef>
                <a:spcPts val="460"/>
              </a:spcBef>
              <a:buFont typeface="Wingdings" panose="05000000000000000000" pitchFamily="2" charset="2"/>
              <a:buChar char="§"/>
            </a:pPr>
            <a:r>
              <a:rPr lang="en-US" sz="1800" kern="1200" dirty="0">
                <a:solidFill>
                  <a:srgbClr val="0000CC"/>
                </a:solidFill>
                <a:latin typeface="Agency FB" panose="020B0503020202020204" pitchFamily="34" charset="0"/>
                <a:ea typeface="+mn-ea"/>
                <a:cs typeface="+mn-cs"/>
              </a:rPr>
              <a:t>ENHANCED RANGE OF MOTION (ROM):  Dynamic stretching helps improve joint flexibility and range of motion. By moving joints through their full range in a controlled manner, it helps increase the length and flexibility of muscles and connective tissues.</a:t>
            </a:r>
          </a:p>
          <a:p>
            <a:pPr marL="630936" lvl="1" indent="-210312" defTabSz="841248">
              <a:lnSpc>
                <a:spcPct val="100000"/>
              </a:lnSpc>
              <a:spcBef>
                <a:spcPts val="460"/>
              </a:spcBef>
              <a:buFont typeface="Wingdings" panose="05000000000000000000" pitchFamily="2" charset="2"/>
              <a:buChar char="§"/>
            </a:pPr>
            <a:r>
              <a:rPr lang="en-US" sz="1800" kern="1200" dirty="0">
                <a:solidFill>
                  <a:srgbClr val="0000CC"/>
                </a:solidFill>
                <a:latin typeface="Agency FB" panose="020B0503020202020204" pitchFamily="34" charset="0"/>
                <a:ea typeface="+mn-ea"/>
                <a:cs typeface="+mn-cs"/>
              </a:rPr>
              <a:t>INCREASED MUSCLE TEMPERATURE: Active movements during dynamic stretching raise muscle temperature. Warmer muscles are more elastic and less prone to injury, allowing them to stretch further and more comfortably.</a:t>
            </a:r>
          </a:p>
          <a:p>
            <a:pPr marL="630936" lvl="1" indent="-210312" defTabSz="841248">
              <a:lnSpc>
                <a:spcPct val="100000"/>
              </a:lnSpc>
              <a:spcBef>
                <a:spcPts val="460"/>
              </a:spcBef>
              <a:buFont typeface="Wingdings" panose="05000000000000000000" pitchFamily="2" charset="2"/>
              <a:buChar char="§"/>
            </a:pPr>
            <a:r>
              <a:rPr lang="en-US" sz="1800" kern="1200" dirty="0">
                <a:solidFill>
                  <a:srgbClr val="0000CC"/>
                </a:solidFill>
                <a:latin typeface="Agency FB" panose="020B0503020202020204" pitchFamily="34" charset="0"/>
                <a:ea typeface="+mn-ea"/>
                <a:cs typeface="+mn-cs"/>
              </a:rPr>
              <a:t>NEUROMUSCULAR ACTIVATION: Dynamic stretching stimulates the nervous system, sending signals to the muscles to be ready for movement. This activation enhances muscle coordination and responsiveness, leading to better performance.</a:t>
            </a:r>
            <a:endParaRPr lang="en-US" b="0" i="0" dirty="0">
              <a:solidFill>
                <a:srgbClr val="0000CC"/>
              </a:solidFill>
              <a:effectLst/>
              <a:latin typeface="Agency FB" panose="020B0503020202020204" pitchFamily="34" charset="0"/>
            </a:endParaRPr>
          </a:p>
        </p:txBody>
      </p:sp>
      <p:sp>
        <p:nvSpPr>
          <p:cNvPr id="7" name="TextBox 6">
            <a:extLst>
              <a:ext uri="{FF2B5EF4-FFF2-40B4-BE49-F238E27FC236}">
                <a16:creationId xmlns:a16="http://schemas.microsoft.com/office/drawing/2014/main" id="{0DF9A13A-35D1-E76D-8EFF-A03246BBCD75}"/>
              </a:ext>
            </a:extLst>
          </p:cNvPr>
          <p:cNvSpPr txBox="1"/>
          <p:nvPr/>
        </p:nvSpPr>
        <p:spPr>
          <a:xfrm>
            <a:off x="5870232" y="1645946"/>
            <a:ext cx="5635968" cy="5355312"/>
          </a:xfrm>
          <a:prstGeom prst="rect">
            <a:avLst/>
          </a:prstGeom>
          <a:noFill/>
        </p:spPr>
        <p:txBody>
          <a:bodyPr wrap="square">
            <a:spAutoFit/>
          </a:bodyPr>
          <a:lstStyle/>
          <a:p>
            <a:pPr marL="420624" lvl="1" defTabSz="841248">
              <a:spcAft>
                <a:spcPts val="600"/>
              </a:spcAft>
              <a:buFont typeface="Wingdings" panose="05000000000000000000" pitchFamily="2" charset="2"/>
              <a:buChar char="§"/>
            </a:pPr>
            <a:r>
              <a:rPr lang="en-US" kern="1200" dirty="0">
                <a:solidFill>
                  <a:srgbClr val="0000CC"/>
                </a:solidFill>
                <a:latin typeface="Agency FB" panose="020B0503020202020204" pitchFamily="34" charset="0"/>
                <a:ea typeface="+mn-ea"/>
                <a:cs typeface="+mn-cs"/>
              </a:rPr>
              <a:t>PREVENTION OF INJURY: A proper dynamic stretching routine primes muscles and tendons to handle the demands of physical activity. This reduces the risk of muscle strains, tears, and other injuries that can occur when muscles are not adequately prepared.</a:t>
            </a:r>
          </a:p>
          <a:p>
            <a:pPr marL="420624" lvl="1" defTabSz="841248">
              <a:spcAft>
                <a:spcPts val="600"/>
              </a:spcAft>
              <a:buFont typeface="Wingdings" panose="05000000000000000000" pitchFamily="2" charset="2"/>
              <a:buChar char="§"/>
            </a:pPr>
            <a:r>
              <a:rPr lang="en-US" kern="1200" dirty="0">
                <a:solidFill>
                  <a:srgbClr val="0000CC"/>
                </a:solidFill>
                <a:latin typeface="Agency FB" panose="020B0503020202020204" pitchFamily="34" charset="0"/>
                <a:ea typeface="+mn-ea"/>
                <a:cs typeface="+mn-cs"/>
              </a:rPr>
              <a:t>MUSCLE COORDINATION: Dynamic stretching involves multiple muscle groups working together in a coordinated manner. This helps improve overall movement patterns and coordination, which is particularly important for activities requiring agility and quick direction changes.</a:t>
            </a:r>
          </a:p>
          <a:p>
            <a:pPr marL="420624" lvl="1" defTabSz="841248">
              <a:spcAft>
                <a:spcPts val="600"/>
              </a:spcAft>
              <a:buFont typeface="Wingdings" panose="05000000000000000000" pitchFamily="2" charset="2"/>
              <a:buChar char="§"/>
            </a:pPr>
            <a:r>
              <a:rPr lang="en-US" kern="1200" dirty="0">
                <a:solidFill>
                  <a:srgbClr val="0000CC"/>
                </a:solidFill>
                <a:latin typeface="Agency FB" panose="020B0503020202020204" pitchFamily="34" charset="0"/>
                <a:ea typeface="+mn-ea"/>
                <a:cs typeface="+mn-cs"/>
              </a:rPr>
              <a:t>ELEVATED HEART RATE: Dynamic stretching gradually increases the heart rate, contributing to the overall warm-up process. This cardiovascular effect prepares the cardiovascular system for the demands of exercise.</a:t>
            </a:r>
          </a:p>
          <a:p>
            <a:pPr marL="420624" lvl="1" defTabSz="841248">
              <a:spcAft>
                <a:spcPts val="600"/>
              </a:spcAft>
              <a:buFont typeface="Wingdings" panose="05000000000000000000" pitchFamily="2" charset="2"/>
              <a:buChar char="§"/>
            </a:pPr>
            <a:r>
              <a:rPr lang="en-US" kern="1200" dirty="0">
                <a:solidFill>
                  <a:srgbClr val="0000CC"/>
                </a:solidFill>
                <a:latin typeface="Agency FB" panose="020B0503020202020204" pitchFamily="34" charset="0"/>
                <a:ea typeface="+mn-ea"/>
                <a:cs typeface="+mn-cs"/>
              </a:rPr>
              <a:t>MENTAL PREPARATION: Engaging in dynamic stretching also helps mentally prepare for physical activity. It shifts your focus to the task at hand and helps create a mind-muscle connection, enhancing performance.</a:t>
            </a:r>
          </a:p>
          <a:p>
            <a:pPr lvl="1">
              <a:spcAft>
                <a:spcPts val="600"/>
              </a:spcAft>
            </a:pPr>
            <a:endParaRPr lang="en-US" sz="1600" dirty="0">
              <a:solidFill>
                <a:srgbClr val="374151"/>
              </a:solidFill>
              <a:latin typeface="Agency FB" panose="020B0503020202020204" pitchFamily="34" charset="0"/>
            </a:endParaRPr>
          </a:p>
        </p:txBody>
      </p:sp>
    </p:spTree>
    <p:extLst>
      <p:ext uri="{BB962C8B-B14F-4D97-AF65-F5344CB8AC3E}">
        <p14:creationId xmlns:p14="http://schemas.microsoft.com/office/powerpoint/2010/main" val="1799625707"/>
      </p:ext>
    </p:extLst>
  </p:cSld>
  <p:clrMapOvr>
    <a:masterClrMapping/>
  </p:clrMapOvr>
  <p:transition spd="slow">
    <p:randomBar dir="vert"/>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33" name="Rectangle 103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37" name="Rectangle 1036">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Rectangle 1038">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1" name="Rectangle 1040">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64760EC1-49F1-3E37-443F-07781D73091E}"/>
              </a:ext>
            </a:extLst>
          </p:cNvPr>
          <p:cNvSpPr txBox="1"/>
          <p:nvPr/>
        </p:nvSpPr>
        <p:spPr>
          <a:xfrm>
            <a:off x="411479" y="2417821"/>
            <a:ext cx="4498848" cy="3584448"/>
          </a:xfrm>
          <a:prstGeom prst="rect">
            <a:avLst/>
          </a:prstGeom>
        </p:spPr>
        <p:txBody>
          <a:bodyPr vert="horz" lIns="91440" tIns="45720" rIns="91440" bIns="45720" rtlCol="0" anchor="t">
            <a:normAutofit/>
          </a:bodyPr>
          <a:lstStyle/>
          <a:p>
            <a:pPr>
              <a:lnSpc>
                <a:spcPct val="110000"/>
              </a:lnSpc>
              <a:spcAft>
                <a:spcPts val="600"/>
              </a:spcAft>
            </a:pPr>
            <a:r>
              <a:rPr lang="en-US" sz="2800" dirty="0">
                <a:solidFill>
                  <a:srgbClr val="0000CC"/>
                </a:solidFill>
                <a:latin typeface="Agency FB" panose="020B0503020202020204" pitchFamily="34" charset="0"/>
              </a:rPr>
              <a:t>WHAT MAJOR PHYSICAL COMPONENT IS THIS MUSCLE IS CONNECTED TO?</a:t>
            </a:r>
          </a:p>
          <a:p>
            <a:pPr>
              <a:lnSpc>
                <a:spcPct val="110000"/>
              </a:lnSpc>
              <a:spcAft>
                <a:spcPts val="600"/>
              </a:spcAft>
            </a:pPr>
            <a:r>
              <a:rPr lang="en-US" sz="2400" b="1" dirty="0">
                <a:solidFill>
                  <a:srgbClr val="0000CC"/>
                </a:solidFill>
                <a:latin typeface="Agency FB" panose="020B0503020202020204" pitchFamily="34" charset="0"/>
              </a:rPr>
              <a:t>A. CARDIOVASCULAR </a:t>
            </a:r>
          </a:p>
          <a:p>
            <a:pPr>
              <a:lnSpc>
                <a:spcPct val="110000"/>
              </a:lnSpc>
              <a:spcAft>
                <a:spcPts val="600"/>
              </a:spcAft>
            </a:pPr>
            <a:r>
              <a:rPr lang="en-US" sz="2400" b="1" dirty="0">
                <a:solidFill>
                  <a:srgbClr val="0000CC"/>
                </a:solidFill>
                <a:latin typeface="Agency FB" panose="020B0503020202020204" pitchFamily="34" charset="0"/>
              </a:rPr>
              <a:t>B. MUSCULAR STRENGTH </a:t>
            </a:r>
          </a:p>
          <a:p>
            <a:pPr>
              <a:lnSpc>
                <a:spcPct val="110000"/>
              </a:lnSpc>
              <a:spcAft>
                <a:spcPts val="600"/>
              </a:spcAft>
            </a:pPr>
            <a:r>
              <a:rPr lang="en-US" sz="2400" b="1" dirty="0">
                <a:solidFill>
                  <a:srgbClr val="0000CC"/>
                </a:solidFill>
                <a:latin typeface="Agency FB" panose="020B0503020202020204" pitchFamily="34" charset="0"/>
              </a:rPr>
              <a:t>C. MUSCULAR ENDURANCE</a:t>
            </a:r>
          </a:p>
          <a:p>
            <a:pPr>
              <a:lnSpc>
                <a:spcPct val="110000"/>
              </a:lnSpc>
              <a:spcAft>
                <a:spcPts val="600"/>
              </a:spcAft>
            </a:pPr>
            <a:r>
              <a:rPr lang="en-US" sz="2400" b="1" dirty="0">
                <a:solidFill>
                  <a:srgbClr val="0000CC"/>
                </a:solidFill>
                <a:latin typeface="Agency FB" panose="020B0503020202020204" pitchFamily="34" charset="0"/>
              </a:rPr>
              <a:t>D. BODY COMPOSITION</a:t>
            </a:r>
          </a:p>
          <a:p>
            <a:pPr>
              <a:lnSpc>
                <a:spcPct val="110000"/>
              </a:lnSpc>
              <a:spcAft>
                <a:spcPts val="600"/>
              </a:spcAft>
            </a:pPr>
            <a:r>
              <a:rPr lang="en-US" sz="2400" b="1" dirty="0">
                <a:solidFill>
                  <a:srgbClr val="0000CC"/>
                </a:solidFill>
                <a:latin typeface="Agency FB" panose="020B0503020202020204" pitchFamily="34" charset="0"/>
              </a:rPr>
              <a:t>E. FLEXIBILITY</a:t>
            </a:r>
            <a:endParaRPr lang="en-US" sz="3200" b="1" dirty="0">
              <a:solidFill>
                <a:srgbClr val="0000CC"/>
              </a:solidFill>
              <a:latin typeface="Agency FB" panose="020B0503020202020204" pitchFamily="34" charset="0"/>
            </a:endParaRPr>
          </a:p>
        </p:txBody>
      </p:sp>
      <p:pic>
        <p:nvPicPr>
          <p:cNvPr id="1026" name="Picture 2" descr="Biochemistry Researchers Repair and Regenerate Heart Muscle Cells -  University of Houston">
            <a:extLst>
              <a:ext uri="{FF2B5EF4-FFF2-40B4-BE49-F238E27FC236}">
                <a16:creationId xmlns:a16="http://schemas.microsoft.com/office/drawing/2014/main" id="{BF80F457-F16F-4D22-A673-3F0D73E146B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621" r="18095"/>
          <a:stretch/>
        </p:blipFill>
        <p:spPr bwMode="auto">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noFill/>
          <a:effectLst>
            <a:outerShdw blurRad="50800" dist="38100" dir="10800000" algn="r" rotWithShape="0">
              <a:schemeClr val="bg1">
                <a:lumMod val="85000"/>
                <a:alpha val="30000"/>
              </a:schemeClr>
            </a:outerShdw>
          </a:effectLst>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005C1342-F567-B697-7766-8377D1A0389F}"/>
              </a:ext>
            </a:extLst>
          </p:cNvPr>
          <p:cNvSpPr/>
          <p:nvPr/>
        </p:nvSpPr>
        <p:spPr>
          <a:xfrm>
            <a:off x="5979645" y="2286000"/>
            <a:ext cx="1743986" cy="11378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195919A-DEEF-897F-A6AB-34BBCDBFB4F9}"/>
              </a:ext>
            </a:extLst>
          </p:cNvPr>
          <p:cNvSpPr txBox="1"/>
          <p:nvPr/>
        </p:nvSpPr>
        <p:spPr>
          <a:xfrm>
            <a:off x="382059" y="1351373"/>
            <a:ext cx="4407855" cy="954107"/>
          </a:xfrm>
          <a:prstGeom prst="rect">
            <a:avLst/>
          </a:prstGeom>
          <a:noFill/>
        </p:spPr>
        <p:txBody>
          <a:bodyPr wrap="square" rtlCol="0">
            <a:spAutoFit/>
          </a:bodyPr>
          <a:lstStyle/>
          <a:p>
            <a:r>
              <a:rPr lang="en-US" sz="2800" dirty="0">
                <a:solidFill>
                  <a:srgbClr val="0000CC"/>
                </a:solidFill>
                <a:latin typeface="Agency FB" panose="020B0503020202020204" pitchFamily="34" charset="0"/>
              </a:rPr>
              <a:t>WHAT IS THE YELLOW ARROW POINTING TO?</a:t>
            </a:r>
          </a:p>
        </p:txBody>
      </p:sp>
      <p:sp>
        <p:nvSpPr>
          <p:cNvPr id="5" name="Arrow: Right 4">
            <a:extLst>
              <a:ext uri="{FF2B5EF4-FFF2-40B4-BE49-F238E27FC236}">
                <a16:creationId xmlns:a16="http://schemas.microsoft.com/office/drawing/2014/main" id="{459B9C82-7941-277A-AD16-51D0F1375834}"/>
              </a:ext>
            </a:extLst>
          </p:cNvPr>
          <p:cNvSpPr/>
          <p:nvPr/>
        </p:nvSpPr>
        <p:spPr>
          <a:xfrm rot="10800000">
            <a:off x="2660903" y="3447148"/>
            <a:ext cx="474900" cy="34272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23061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02D2CE-E217-A1C2-A7AB-7D39219DE98F}"/>
              </a:ext>
            </a:extLst>
          </p:cNvPr>
          <p:cNvSpPr>
            <a:spLocks noGrp="1"/>
          </p:cNvSpPr>
          <p:nvPr>
            <p:ph type="title"/>
          </p:nvPr>
        </p:nvSpPr>
        <p:spPr>
          <a:xfrm>
            <a:off x="411480" y="987552"/>
            <a:ext cx="4485861" cy="1088136"/>
          </a:xfrm>
        </p:spPr>
        <p:txBody>
          <a:bodyPr anchor="b">
            <a:normAutofit/>
          </a:bodyPr>
          <a:lstStyle/>
          <a:p>
            <a:pPr marL="228600" marR="0" lvl="0" indent="-228600" defTabSz="914400" rtl="0" eaLnBrk="1" fontAlgn="auto" latinLnBrk="0" hangingPunct="1">
              <a:spcBef>
                <a:spcPts val="1000"/>
              </a:spcBef>
              <a:spcAft>
                <a:spcPts val="0"/>
              </a:spcAft>
              <a:tabLst/>
              <a:defRPr/>
            </a:pPr>
            <a:r>
              <a:rPr kumimoji="0" lang="en-US" sz="3400" b="1" i="0" u="none" strike="noStrike" kern="1200" cap="none" spc="0" normalizeH="0" baseline="0" noProof="0" dirty="0">
                <a:ln>
                  <a:noFill/>
                </a:ln>
                <a:effectLst/>
                <a:uLnTx/>
                <a:uFillTx/>
                <a:latin typeface="Agency FB" panose="020B0503020202020204" pitchFamily="34" charset="0"/>
                <a:ea typeface="+mn-ea"/>
                <a:cs typeface="+mn-cs"/>
              </a:rPr>
              <a:t>INCORPORATING DYNAMIC STRETCHES</a:t>
            </a:r>
            <a:endParaRPr lang="en-US" sz="3400" dirty="0">
              <a:latin typeface="Agency FB" panose="020B0503020202020204" pitchFamily="34" charset="0"/>
            </a:endParaRPr>
          </a:p>
        </p:txBody>
      </p:sp>
      <p:sp>
        <p:nvSpPr>
          <p:cNvPr id="12" name="Rectangle 11">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DF0BF1A-481A-D33C-21F4-18C57FABB816}"/>
              </a:ext>
            </a:extLst>
          </p:cNvPr>
          <p:cNvSpPr>
            <a:spLocks noGrp="1"/>
          </p:cNvSpPr>
          <p:nvPr>
            <p:ph idx="1"/>
          </p:nvPr>
        </p:nvSpPr>
        <p:spPr>
          <a:xfrm>
            <a:off x="0" y="2387987"/>
            <a:ext cx="5883442" cy="3584448"/>
          </a:xfrm>
        </p:spPr>
        <p:txBody>
          <a:bodyPr anchor="t">
            <a:normAutofit/>
          </a:bodyPr>
          <a:lstStyle/>
          <a:p>
            <a:pPr>
              <a:buFont typeface="Wingdings" panose="05000000000000000000" pitchFamily="2" charset="2"/>
              <a:buChar char="§"/>
            </a:pPr>
            <a:r>
              <a:rPr lang="en-US" sz="2800" b="0" i="0" dirty="0">
                <a:solidFill>
                  <a:srgbClr val="FF0000"/>
                </a:solidFill>
                <a:effectLst>
                  <a:outerShdw blurRad="38100" dist="38100" dir="2700000" algn="tl">
                    <a:srgbClr val="000000">
                      <a:alpha val="43137"/>
                    </a:srgbClr>
                  </a:outerShdw>
                </a:effectLst>
                <a:latin typeface="Agency FB" panose="020B0503020202020204" pitchFamily="34" charset="0"/>
              </a:rPr>
              <a:t>WHEN TO INCORPORATE:</a:t>
            </a:r>
          </a:p>
          <a:p>
            <a:pPr lvl="1">
              <a:buFont typeface="Wingdings" panose="05000000000000000000" pitchFamily="2" charset="2"/>
              <a:buChar char="§"/>
            </a:pPr>
            <a:r>
              <a:rPr lang="en-US" b="0" i="0" dirty="0">
                <a:effectLst/>
                <a:latin typeface="Agency FB" panose="020B0503020202020204" pitchFamily="34" charset="0"/>
              </a:rPr>
              <a:t>AS A PRE-WORKOUT </a:t>
            </a:r>
            <a:r>
              <a:rPr lang="en-US" dirty="0">
                <a:latin typeface="Agency FB" panose="020B0503020202020204" pitchFamily="34" charset="0"/>
              </a:rPr>
              <a:t>ROUTINE</a:t>
            </a:r>
          </a:p>
          <a:p>
            <a:pPr lvl="1">
              <a:buFont typeface="Wingdings" panose="05000000000000000000" pitchFamily="2" charset="2"/>
              <a:buChar char="§"/>
            </a:pPr>
            <a:r>
              <a:rPr lang="en-US" dirty="0">
                <a:latin typeface="Agency FB" panose="020B0503020202020204" pitchFamily="34" charset="0"/>
              </a:rPr>
              <a:t>PRIOR TO STRENGTH TRAINING</a:t>
            </a:r>
          </a:p>
          <a:p>
            <a:pPr lvl="1">
              <a:buFont typeface="Wingdings" panose="05000000000000000000" pitchFamily="2" charset="2"/>
              <a:buChar char="§"/>
            </a:pPr>
            <a:r>
              <a:rPr lang="en-US" dirty="0">
                <a:latin typeface="Agency FB" panose="020B0503020202020204" pitchFamily="34" charset="0"/>
              </a:rPr>
              <a:t>IDEAL FOR SPORTS PREPARATION</a:t>
            </a:r>
            <a:endParaRPr lang="en-US" b="0" i="0" dirty="0">
              <a:effectLst/>
              <a:latin typeface="Agency FB" panose="020B0503020202020204" pitchFamily="34" charset="0"/>
            </a:endParaRPr>
          </a:p>
          <a:p>
            <a:pPr lvl="1">
              <a:buFont typeface="Wingdings" panose="05000000000000000000" pitchFamily="2" charset="2"/>
              <a:buChar char="§"/>
            </a:pPr>
            <a:r>
              <a:rPr lang="en-US" b="0" i="0" dirty="0">
                <a:effectLst/>
                <a:latin typeface="Agency FB" panose="020B0503020202020204" pitchFamily="34" charset="0"/>
              </a:rPr>
              <a:t>BEFORE CARDIOVASCULAR EXERCISE</a:t>
            </a:r>
          </a:p>
          <a:p>
            <a:pPr marL="457200" lvl="1" indent="0">
              <a:buNone/>
            </a:pPr>
            <a:r>
              <a:rPr lang="en-US" sz="2200" b="1" dirty="0">
                <a:highlight>
                  <a:srgbClr val="00FFFF"/>
                </a:highlight>
                <a:latin typeface="Agency FB" panose="020B0503020202020204" pitchFamily="34" charset="0"/>
              </a:rPr>
              <a:t>CAN YOU NAME 3 CARDIOVASCULAR EXERCISES?</a:t>
            </a:r>
            <a:endParaRPr lang="en-US" sz="2200" b="1" i="0" dirty="0">
              <a:effectLst/>
              <a:highlight>
                <a:srgbClr val="00FFFF"/>
              </a:highlight>
              <a:latin typeface="Agency FB" panose="020B0503020202020204" pitchFamily="34" charset="0"/>
            </a:endParaRPr>
          </a:p>
        </p:txBody>
      </p:sp>
      <p:pic>
        <p:nvPicPr>
          <p:cNvPr id="5" name="Picture 4" descr="Arm and leg of runner in black athletic shoes, black leggings, and red long-sleeved jacket using a low stone wall to stretch.">
            <a:extLst>
              <a:ext uri="{FF2B5EF4-FFF2-40B4-BE49-F238E27FC236}">
                <a16:creationId xmlns:a16="http://schemas.microsoft.com/office/drawing/2014/main" id="{446F0A3F-BC6A-FC93-3F0A-C4FD31FDFE28}"/>
              </a:ext>
            </a:extLst>
          </p:cNvPr>
          <p:cNvPicPr>
            <a:picLocks noChangeAspect="1"/>
          </p:cNvPicPr>
          <p:nvPr/>
        </p:nvPicPr>
        <p:blipFill rotWithShape="1">
          <a:blip r:embed="rId2">
            <a:extLst>
              <a:ext uri="{28A0092B-C50C-407E-A947-70E740481C1C}">
                <a14:useLocalDpi xmlns:a14="http://schemas.microsoft.com/office/drawing/2010/main" val="0"/>
              </a:ext>
            </a:extLst>
          </a:blip>
          <a:srcRect l="3882" r="29114" b="-1"/>
          <a:stretch/>
        </p:blipFill>
        <p:spPr>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effectLst>
            <a:outerShdw blurRad="50800" dist="38100" dir="10800000" algn="r" rotWithShape="0">
              <a:schemeClr val="bg1">
                <a:lumMod val="85000"/>
                <a:alpha val="30000"/>
              </a:schemeClr>
            </a:outerShdw>
          </a:effectLst>
        </p:spPr>
      </p:pic>
    </p:spTree>
    <p:extLst>
      <p:ext uri="{BB962C8B-B14F-4D97-AF65-F5344CB8AC3E}">
        <p14:creationId xmlns:p14="http://schemas.microsoft.com/office/powerpoint/2010/main" val="4585978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4" name="Online Media 3" title="Noah Lyles turns on the NOS 😱 #shorts">
            <a:hlinkClick r:id="" action="ppaction://media"/>
            <a:extLst>
              <a:ext uri="{FF2B5EF4-FFF2-40B4-BE49-F238E27FC236}">
                <a16:creationId xmlns:a16="http://schemas.microsoft.com/office/drawing/2014/main" id="{B30F8055-E385-4E14-D7CD-0D16E447969E}"/>
              </a:ext>
            </a:extLst>
          </p:cNvPr>
          <p:cNvPicPr>
            <a:picLocks noRot="1" noChangeAspect="1"/>
          </p:cNvPicPr>
          <p:nvPr>
            <a:videoFile r:link="rId1"/>
          </p:nvPr>
        </p:nvPicPr>
        <p:blipFill>
          <a:blip r:embed="rId5"/>
          <a:stretch>
            <a:fillRect/>
          </a:stretch>
        </p:blipFill>
        <p:spPr>
          <a:xfrm>
            <a:off x="4302472" y="183987"/>
            <a:ext cx="3561013" cy="63026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Online Media 4" title="TRIPLE PLAY!! 🚨">
            <a:hlinkClick r:id="" action="ppaction://media"/>
            <a:extLst>
              <a:ext uri="{FF2B5EF4-FFF2-40B4-BE49-F238E27FC236}">
                <a16:creationId xmlns:a16="http://schemas.microsoft.com/office/drawing/2014/main" id="{CF34D326-E680-BDC1-BDCD-8D09F6EC6BF9}"/>
              </a:ext>
            </a:extLst>
          </p:cNvPr>
          <p:cNvPicPr>
            <a:picLocks noRot="1" noChangeAspect="1"/>
          </p:cNvPicPr>
          <p:nvPr>
            <a:videoFile r:link="rId2"/>
          </p:nvPr>
        </p:nvPicPr>
        <p:blipFill>
          <a:blip r:embed="rId6"/>
          <a:stretch>
            <a:fillRect/>
          </a:stretch>
        </p:blipFill>
        <p:spPr>
          <a:xfrm>
            <a:off x="8251684" y="151406"/>
            <a:ext cx="3561013" cy="630267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Online Media 5" title="The Fastest Swimmers in the World 2023!!!">
            <a:hlinkClick r:id="" action="ppaction://media"/>
            <a:extLst>
              <a:ext uri="{FF2B5EF4-FFF2-40B4-BE49-F238E27FC236}">
                <a16:creationId xmlns:a16="http://schemas.microsoft.com/office/drawing/2014/main" id="{AFDF1707-5BBD-101E-0EE1-261E498C5A7D}"/>
              </a:ext>
            </a:extLst>
          </p:cNvPr>
          <p:cNvPicPr>
            <a:picLocks noRot="1" noChangeAspect="1"/>
          </p:cNvPicPr>
          <p:nvPr>
            <a:videoFile r:link="rId3"/>
          </p:nvPr>
        </p:nvPicPr>
        <p:blipFill>
          <a:blip r:embed="rId7"/>
          <a:stretch>
            <a:fillRect/>
          </a:stretch>
        </p:blipFill>
        <p:spPr>
          <a:xfrm>
            <a:off x="355255" y="183987"/>
            <a:ext cx="3422661" cy="63132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89787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1"/>
                            </p:stCondLst>
                            <p:childTnLst>
                              <p:par>
                                <p:cTn id="8" presetID="1" presetClass="mediacall" presetSubtype="0" fill="hold" nodeType="afterEffect">
                                  <p:stCondLst>
                                    <p:cond delay="0"/>
                                  </p:stCondLst>
                                  <p:childTnLst>
                                    <p:cmd type="call" cmd="playFrom(0.0)">
                                      <p:cBhvr>
                                        <p:cTn id="9" dur="1" fill="hold"/>
                                        <p:tgtEl>
                                          <p:spTgt spid="5"/>
                                        </p:tgtEl>
                                      </p:cBhvr>
                                    </p:cmd>
                                  </p:childTnLst>
                                </p:cTn>
                              </p:par>
                            </p:childTnLst>
                          </p:cTn>
                        </p:par>
                        <p:par>
                          <p:cTn id="10" fill="hold">
                            <p:stCondLst>
                              <p:cond delay="2"/>
                            </p:stCondLst>
                            <p:childTnLst>
                              <p:par>
                                <p:cTn id="11" presetID="1" presetClass="mediacall" presetSubtype="0" fill="hold" nodeType="afterEffect">
                                  <p:stCondLst>
                                    <p:cond delay="0"/>
                                  </p:stCondLst>
                                  <p:childTnLst>
                                    <p:cmd type="call" cmd="playFrom(0.0)">
                                      <p:cBhvr>
                                        <p:cTn id="12"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4"/>
                </p:tgtEl>
              </p:cMediaNode>
            </p:video>
            <p:seq concurrent="1" nextAc="seek">
              <p:cTn id="14" restart="whenNotActive" fill="hold" evtFilter="cancelBubble" nodeType="interactiveSeq">
                <p:stCondLst>
                  <p:cond evt="onClick" delay="0">
                    <p:tgtEl>
                      <p:spTgt spid="4"/>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4"/>
                                        </p:tgtEl>
                                      </p:cBhvr>
                                    </p:cmd>
                                  </p:childTnLst>
                                </p:cTn>
                              </p:par>
                            </p:childTnLst>
                          </p:cTn>
                        </p:par>
                      </p:childTnLst>
                    </p:cTn>
                  </p:par>
                </p:childTnLst>
              </p:cTn>
              <p:nextCondLst>
                <p:cond evt="onClick" delay="0">
                  <p:tgtEl>
                    <p:spTgt spid="4"/>
                  </p:tgtEl>
                </p:cond>
              </p:nextCondLst>
            </p:seq>
            <p:video>
              <p:cMediaNode vol="80000">
                <p:cTn id="19" fill="hold" display="0">
                  <p:stCondLst>
                    <p:cond delay="indefinite"/>
                  </p:stCondLst>
                </p:cTn>
                <p:tgtEl>
                  <p:spTgt spid="5"/>
                </p:tgtEl>
              </p:cMediaNode>
            </p:video>
            <p:seq concurrent="1" nextAc="seek">
              <p:cTn id="20" restart="whenNotActive" fill="hold" evtFilter="cancelBubble" nodeType="interactiveSeq">
                <p:stCondLst>
                  <p:cond evt="onClick" delay="0">
                    <p:tgtEl>
                      <p:spTgt spid="5"/>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5"/>
                                        </p:tgtEl>
                                      </p:cBhvr>
                                    </p:cmd>
                                  </p:childTnLst>
                                </p:cTn>
                              </p:par>
                            </p:childTnLst>
                          </p:cTn>
                        </p:par>
                      </p:childTnLst>
                    </p:cTn>
                  </p:par>
                </p:childTnLst>
              </p:cTn>
              <p:nextCondLst>
                <p:cond evt="onClick" delay="0">
                  <p:tgtEl>
                    <p:spTgt spid="5"/>
                  </p:tgtEl>
                </p:cond>
              </p:nextCondLst>
            </p:seq>
            <p:video>
              <p:cMediaNode vol="80000">
                <p:cTn id="25" fill="hold" display="0">
                  <p:stCondLst>
                    <p:cond delay="indefinite"/>
                  </p:stCondLst>
                </p:cTn>
                <p:tgtEl>
                  <p:spTgt spid="6"/>
                </p:tgtEl>
              </p:cMediaNode>
            </p:video>
            <p:seq concurrent="1" nextAc="seek">
              <p:cTn id="26" restart="whenNotActive" fill="hold" evtFilter="cancelBubble" nodeType="interactiveSeq">
                <p:stCondLst>
                  <p:cond evt="onClick" delay="0">
                    <p:tgtEl>
                      <p:spTgt spid="6"/>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37">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0" name="Rectangle 3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2" name="Freeform: Shape 4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4" name="Freeform: Shape 4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AFD3BE2-42AA-6501-5F66-C092D9E3EF58}"/>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600" dirty="0">
                <a:effectLst>
                  <a:outerShdw blurRad="38100" dist="38100" dir="2700000" algn="tl">
                    <a:srgbClr val="000000">
                      <a:alpha val="43137"/>
                    </a:srgbClr>
                  </a:outerShdw>
                </a:effectLst>
                <a:highlight>
                  <a:srgbClr val="00FFFF"/>
                </a:highlight>
                <a:latin typeface="Agency FB" panose="020B0503020202020204" pitchFamily="34" charset="0"/>
              </a:rPr>
              <a:t>CAN YOU NAME SOME ATHLETES THAT INCORPORATE DYNAMIC STRETCHING BEFORE THEIR GAMES? </a:t>
            </a:r>
          </a:p>
        </p:txBody>
      </p:sp>
      <p:sp>
        <p:nvSpPr>
          <p:cNvPr id="46" name="Rectangle 4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Rectangle 4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3" descr="Person Jogging Uphill">
            <a:extLst>
              <a:ext uri="{FF2B5EF4-FFF2-40B4-BE49-F238E27FC236}">
                <a16:creationId xmlns:a16="http://schemas.microsoft.com/office/drawing/2014/main" id="{F6433140-972B-5643-C2D0-313B7D21A83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5414356" y="1556008"/>
            <a:ext cx="6408836" cy="359473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051374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9BA20E-784A-E9C4-39D0-76F8A1F05B91}"/>
              </a:ext>
            </a:extLst>
          </p:cNvPr>
          <p:cNvSpPr>
            <a:spLocks noGrp="1"/>
          </p:cNvSpPr>
          <p:nvPr>
            <p:ph type="title"/>
          </p:nvPr>
        </p:nvSpPr>
        <p:spPr>
          <a:xfrm>
            <a:off x="411480" y="987552"/>
            <a:ext cx="4485861" cy="1088136"/>
          </a:xfrm>
        </p:spPr>
        <p:txBody>
          <a:bodyPr anchor="b">
            <a:normAutofit/>
          </a:bodyPr>
          <a:lstStyle/>
          <a:p>
            <a:r>
              <a:rPr lang="en-US" sz="3400" b="0" dirty="0">
                <a:latin typeface="Agency FB" panose="020B0503020202020204" pitchFamily="34" charset="0"/>
              </a:rPr>
              <a:t>DYNAMIC STRETCHING MYTHS</a:t>
            </a:r>
          </a:p>
        </p:txBody>
      </p:sp>
      <p:sp>
        <p:nvSpPr>
          <p:cNvPr id="11" name="Rectangle 10">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D97EFD0-02C2-FDA2-8685-E483CFD0A4ED}"/>
              </a:ext>
            </a:extLst>
          </p:cNvPr>
          <p:cNvSpPr>
            <a:spLocks noGrp="1"/>
          </p:cNvSpPr>
          <p:nvPr>
            <p:ph idx="1"/>
          </p:nvPr>
        </p:nvSpPr>
        <p:spPr>
          <a:xfrm>
            <a:off x="411479" y="2688336"/>
            <a:ext cx="4498848" cy="3584448"/>
          </a:xfrm>
        </p:spPr>
        <p:txBody>
          <a:bodyPr anchor="t">
            <a:normAutofit/>
          </a:bodyPr>
          <a:lstStyle/>
          <a:p>
            <a:pPr>
              <a:buFont typeface="Wingdings" panose="05000000000000000000" pitchFamily="2" charset="2"/>
              <a:buChar char="§"/>
            </a:pPr>
            <a:r>
              <a:rPr lang="en-US" dirty="0">
                <a:effectLst>
                  <a:outerShdw blurRad="38100" dist="38100" dir="2700000" algn="tl">
                    <a:srgbClr val="000000">
                      <a:alpha val="43137"/>
                    </a:srgbClr>
                  </a:outerShdw>
                </a:effectLst>
                <a:latin typeface="Agency FB" panose="020B0503020202020204" pitchFamily="34" charset="0"/>
              </a:rPr>
              <a:t>DOES NOT DECREASE STRENGTH</a:t>
            </a:r>
          </a:p>
          <a:p>
            <a:pPr>
              <a:buFont typeface="Wingdings" panose="05000000000000000000" pitchFamily="2" charset="2"/>
              <a:buChar char="§"/>
            </a:pPr>
            <a:r>
              <a:rPr lang="en-US" dirty="0">
                <a:effectLst>
                  <a:outerShdw blurRad="38100" dist="38100" dir="2700000" algn="tl">
                    <a:srgbClr val="000000">
                      <a:alpha val="43137"/>
                    </a:srgbClr>
                  </a:outerShdw>
                </a:effectLst>
                <a:latin typeface="Agency FB" panose="020B0503020202020204" pitchFamily="34" charset="0"/>
              </a:rPr>
              <a:t>DOES NOT CAUSE MUSCLE TIGHTNESS</a:t>
            </a:r>
          </a:p>
          <a:p>
            <a:pPr>
              <a:buFont typeface="Wingdings" panose="05000000000000000000" pitchFamily="2" charset="2"/>
              <a:buChar char="§"/>
            </a:pPr>
            <a:r>
              <a:rPr lang="en-US" dirty="0">
                <a:effectLst>
                  <a:outerShdw blurRad="38100" dist="38100" dir="2700000" algn="tl">
                    <a:srgbClr val="000000">
                      <a:alpha val="43137"/>
                    </a:srgbClr>
                  </a:outerShdw>
                </a:effectLst>
                <a:latin typeface="Agency FB" panose="020B0503020202020204" pitchFamily="34" charset="0"/>
              </a:rPr>
              <a:t>DOES NOT REPLACE WARM-UP</a:t>
            </a:r>
          </a:p>
        </p:txBody>
      </p:sp>
      <p:pic>
        <p:nvPicPr>
          <p:cNvPr id="5" name="Picture 4" descr="An image of two dumbells against sunlight">
            <a:extLst>
              <a:ext uri="{FF2B5EF4-FFF2-40B4-BE49-F238E27FC236}">
                <a16:creationId xmlns:a16="http://schemas.microsoft.com/office/drawing/2014/main" id="{052C5997-D53B-8F5D-C444-EA6102A15A5F}"/>
              </a:ext>
            </a:extLst>
          </p:cNvPr>
          <p:cNvPicPr>
            <a:picLocks noChangeAspect="1"/>
          </p:cNvPicPr>
          <p:nvPr/>
        </p:nvPicPr>
        <p:blipFill rotWithShape="1">
          <a:blip r:embed="rId3"/>
          <a:srcRect l="25931" r="7065" b="-1"/>
          <a:stretch/>
        </p:blipFill>
        <p:spPr>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effectLst>
            <a:outerShdw blurRad="50800" dist="38100" dir="10800000" algn="r" rotWithShape="0">
              <a:schemeClr val="bg1">
                <a:lumMod val="85000"/>
                <a:alpha val="30000"/>
              </a:schemeClr>
            </a:outerShdw>
          </a:effectLst>
        </p:spPr>
      </p:pic>
    </p:spTree>
    <p:extLst>
      <p:ext uri="{BB962C8B-B14F-4D97-AF65-F5344CB8AC3E}">
        <p14:creationId xmlns:p14="http://schemas.microsoft.com/office/powerpoint/2010/main" val="224312725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2D2CE-E217-A1C2-A7AB-7D39219DE98F}"/>
              </a:ext>
            </a:extLst>
          </p:cNvPr>
          <p:cNvSpPr>
            <a:spLocks noGrp="1"/>
          </p:cNvSpPr>
          <p:nvPr>
            <p:ph type="title"/>
          </p:nvPr>
        </p:nvSpPr>
        <p:spPr/>
        <p:txBody>
          <a:bodyPr>
            <a:normAutofit/>
          </a:bodyPr>
          <a:lstStyle/>
          <a:p>
            <a:pPr marL="228600" marR="0" lvl="0" indent="-228600" defTabSz="914400" rtl="0" eaLnBrk="1" fontAlgn="auto" latinLnBrk="0" hangingPunct="1">
              <a:lnSpc>
                <a:spcPct val="110000"/>
              </a:lnSpc>
              <a:spcBef>
                <a:spcPts val="1000"/>
              </a:spcBef>
              <a:spcAft>
                <a:spcPts val="0"/>
              </a:spcAft>
              <a:tabLst/>
              <a:defRPr/>
            </a:pPr>
            <a:r>
              <a:rPr kumimoji="0" lang="en-US" sz="3600" b="1" i="0" u="none" strike="noStrike" kern="1200" cap="none" spc="0" normalizeH="0" baseline="0" noProof="0" dirty="0">
                <a:ln>
                  <a:noFill/>
                </a:ln>
                <a:effectLst/>
                <a:uLnTx/>
                <a:uFillTx/>
                <a:latin typeface="Agency FB" panose="020B0503020202020204" pitchFamily="34" charset="0"/>
                <a:ea typeface="+mn-ea"/>
                <a:cs typeface="+mn-cs"/>
              </a:rPr>
              <a:t>TYPES OF DYNAMIC STRETCHES</a:t>
            </a:r>
            <a:endParaRPr lang="en-US" sz="6000" dirty="0">
              <a:latin typeface="Agency FB" panose="020B0503020202020204" pitchFamily="34" charset="0"/>
            </a:endParaRPr>
          </a:p>
        </p:txBody>
      </p:sp>
      <p:sp>
        <p:nvSpPr>
          <p:cNvPr id="3" name="Content Placeholder 2">
            <a:extLst>
              <a:ext uri="{FF2B5EF4-FFF2-40B4-BE49-F238E27FC236}">
                <a16:creationId xmlns:a16="http://schemas.microsoft.com/office/drawing/2014/main" id="{3DF0BF1A-481A-D33C-21F4-18C57FABB816}"/>
              </a:ext>
            </a:extLst>
          </p:cNvPr>
          <p:cNvSpPr>
            <a:spLocks noGrp="1"/>
          </p:cNvSpPr>
          <p:nvPr>
            <p:ph idx="1"/>
          </p:nvPr>
        </p:nvSpPr>
        <p:spPr/>
        <p:txBody>
          <a:bodyPr>
            <a:normAutofit lnSpcReduction="10000"/>
          </a:bodyPr>
          <a:lstStyle/>
          <a:p>
            <a:pPr algn="l">
              <a:buFont typeface="Wingdings" panose="05000000000000000000" pitchFamily="2" charset="2"/>
              <a:buChar char="§"/>
            </a:pPr>
            <a:r>
              <a:rPr lang="en-US" b="0" i="0" dirty="0">
                <a:effectLst/>
                <a:latin typeface="Agency FB" panose="020B0503020202020204" pitchFamily="34" charset="0"/>
              </a:rPr>
              <a:t>LEG SWINGS (FRONT/BACK, SIDE-TO-SIDE)</a:t>
            </a:r>
          </a:p>
          <a:p>
            <a:pPr algn="l">
              <a:buFont typeface="Wingdings" panose="05000000000000000000" pitchFamily="2" charset="2"/>
              <a:buChar char="§"/>
            </a:pPr>
            <a:r>
              <a:rPr lang="en-US" b="0" i="0" dirty="0">
                <a:effectLst/>
                <a:latin typeface="Agency FB" panose="020B0503020202020204" pitchFamily="34" charset="0"/>
              </a:rPr>
              <a:t>ARM CIRCLES</a:t>
            </a:r>
          </a:p>
          <a:p>
            <a:pPr algn="l">
              <a:buFont typeface="Wingdings" panose="05000000000000000000" pitchFamily="2" charset="2"/>
              <a:buChar char="§"/>
            </a:pPr>
            <a:r>
              <a:rPr lang="en-US" b="0" i="0" dirty="0">
                <a:effectLst/>
                <a:latin typeface="Agency FB" panose="020B0503020202020204" pitchFamily="34" charset="0"/>
              </a:rPr>
              <a:t>HIP ROTATIONS</a:t>
            </a:r>
          </a:p>
          <a:p>
            <a:pPr algn="l">
              <a:buFont typeface="Wingdings" panose="05000000000000000000" pitchFamily="2" charset="2"/>
              <a:buChar char="§"/>
            </a:pPr>
            <a:r>
              <a:rPr lang="en-US" b="0" i="0" dirty="0">
                <a:effectLst/>
                <a:latin typeface="Agency FB" panose="020B0503020202020204" pitchFamily="34" charset="0"/>
              </a:rPr>
              <a:t>TORSO TWISTS</a:t>
            </a:r>
          </a:p>
          <a:p>
            <a:pPr algn="l">
              <a:buFont typeface="Wingdings" panose="05000000000000000000" pitchFamily="2" charset="2"/>
              <a:buChar char="§"/>
            </a:pPr>
            <a:r>
              <a:rPr lang="en-US" b="0" i="0" dirty="0">
                <a:effectLst/>
                <a:latin typeface="Agency FB" panose="020B0503020202020204" pitchFamily="34" charset="0"/>
              </a:rPr>
              <a:t>WALKING LUNGES WITH ROTATION</a:t>
            </a:r>
          </a:p>
          <a:p>
            <a:pPr algn="l">
              <a:buFont typeface="Wingdings" panose="05000000000000000000" pitchFamily="2" charset="2"/>
              <a:buChar char="§"/>
            </a:pPr>
            <a:r>
              <a:rPr lang="en-US" b="0" i="0" dirty="0">
                <a:effectLst/>
                <a:latin typeface="Agency FB" panose="020B0503020202020204" pitchFamily="34" charset="0"/>
              </a:rPr>
              <a:t>HIGH KNEES</a:t>
            </a:r>
          </a:p>
          <a:p>
            <a:pPr marL="0" indent="0" algn="ctr">
              <a:buNone/>
            </a:pPr>
            <a:r>
              <a:rPr lang="en-US" sz="3200" b="0" i="0" dirty="0">
                <a:effectLst/>
                <a:highlight>
                  <a:srgbClr val="FFFF00"/>
                </a:highlight>
                <a:latin typeface="Agency FB" panose="020B0503020202020204" pitchFamily="34" charset="0"/>
              </a:rPr>
              <a:t> </a:t>
            </a:r>
            <a:r>
              <a:rPr lang="en-US" sz="3600" b="0" i="0" dirty="0">
                <a:effectLst/>
                <a:highlight>
                  <a:srgbClr val="FFFF00"/>
                </a:highlight>
                <a:latin typeface="Agency FB" panose="020B0503020202020204" pitchFamily="34" charset="0"/>
              </a:rPr>
              <a:t>CAN YOU LIST ANY NOT NAMED ON THIS LIST?</a:t>
            </a:r>
            <a:endParaRPr lang="en-US" sz="3200" b="0" i="0" dirty="0">
              <a:effectLst/>
              <a:highlight>
                <a:srgbClr val="FFFF00"/>
              </a:highlight>
              <a:latin typeface="Agency FB" panose="020B0503020202020204" pitchFamily="34" charset="0"/>
            </a:endParaRPr>
          </a:p>
        </p:txBody>
      </p:sp>
    </p:spTree>
    <p:extLst>
      <p:ext uri="{BB962C8B-B14F-4D97-AF65-F5344CB8AC3E}">
        <p14:creationId xmlns:p14="http://schemas.microsoft.com/office/powerpoint/2010/main" val="56296774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5D9E3C-B21E-1C09-4EED-D90B62982A05}"/>
              </a:ext>
            </a:extLst>
          </p:cNvPr>
          <p:cNvSpPr txBox="1"/>
          <p:nvPr/>
        </p:nvSpPr>
        <p:spPr>
          <a:xfrm>
            <a:off x="922421" y="1659933"/>
            <a:ext cx="10812379" cy="313932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srgbClr val="003300"/>
                </a:solidFill>
                <a:effectLst/>
                <a:uLnTx/>
                <a:uFillTx/>
                <a:latin typeface="Agency FB" panose="020B0503020202020204" pitchFamily="34" charset="0"/>
                <a:ea typeface="+mn-ea"/>
                <a:cs typeface="+mn-cs"/>
              </a:rPr>
              <a:t>WHAT MAJOR COMPONENT DOES DYNAMIC STRETCHING FALL UNDER IN PYHSICAL EDUCATION?</a:t>
            </a:r>
          </a:p>
        </p:txBody>
      </p:sp>
      <p:sp>
        <p:nvSpPr>
          <p:cNvPr id="2" name="TextBox 1">
            <a:extLst>
              <a:ext uri="{FF2B5EF4-FFF2-40B4-BE49-F238E27FC236}">
                <a16:creationId xmlns:a16="http://schemas.microsoft.com/office/drawing/2014/main" id="{F935A344-8352-FA4C-2DAE-E35FF207B12D}"/>
              </a:ext>
            </a:extLst>
          </p:cNvPr>
          <p:cNvSpPr txBox="1"/>
          <p:nvPr/>
        </p:nvSpPr>
        <p:spPr>
          <a:xfrm>
            <a:off x="1997476" y="5033639"/>
            <a:ext cx="8451541"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800" b="0" i="0" u="sng" strike="noStrike" kern="1200" cap="none" spc="0" normalizeH="0" baseline="0" noProof="0" dirty="0">
                <a:ln>
                  <a:noFill/>
                </a:ln>
                <a:solidFill>
                  <a:srgbClr val="66FF66"/>
                </a:solidFill>
                <a:effectLst>
                  <a:outerShdw blurRad="38100" dist="38100" dir="2700000" algn="tl">
                    <a:srgbClr val="000000">
                      <a:alpha val="43137"/>
                    </a:srgbClr>
                  </a:outerShdw>
                </a:effectLst>
                <a:uLnTx/>
                <a:uFillTx/>
                <a:latin typeface="Agency FB" panose="020B0503020202020204" pitchFamily="34" charset="0"/>
                <a:ea typeface="+mn-ea"/>
                <a:cs typeface="+mn-cs"/>
              </a:rPr>
              <a:t>FLEXIBILITY</a:t>
            </a:r>
          </a:p>
        </p:txBody>
      </p:sp>
    </p:spTree>
    <p:extLst>
      <p:ext uri="{BB962C8B-B14F-4D97-AF65-F5344CB8AC3E}">
        <p14:creationId xmlns:p14="http://schemas.microsoft.com/office/powerpoint/2010/main" val="2155675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2D2CE-E217-A1C2-A7AB-7D39219DE98F}"/>
              </a:ext>
            </a:extLst>
          </p:cNvPr>
          <p:cNvSpPr>
            <a:spLocks noGrp="1"/>
          </p:cNvSpPr>
          <p:nvPr>
            <p:ph type="title"/>
          </p:nvPr>
        </p:nvSpPr>
        <p:spPr>
          <a:xfrm>
            <a:off x="722536" y="396240"/>
            <a:ext cx="11044348" cy="1179576"/>
          </a:xfrm>
        </p:spPr>
        <p:txBody>
          <a:bodyPr>
            <a:noAutofit/>
          </a:bodyPr>
          <a:lstStyle/>
          <a:p>
            <a:pPr marL="228600" marR="0" lvl="0" indent="-228600" defTabSz="914400" rtl="0" eaLnBrk="1" fontAlgn="auto" latinLnBrk="0" hangingPunct="1">
              <a:lnSpc>
                <a:spcPct val="110000"/>
              </a:lnSpc>
              <a:spcBef>
                <a:spcPts val="1000"/>
              </a:spcBef>
              <a:spcAft>
                <a:spcPts val="0"/>
              </a:spcAft>
              <a:tabLst/>
              <a:defRPr/>
            </a:pPr>
            <a:r>
              <a:rPr kumimoji="0" lang="en-US" sz="3400" b="1" i="0" u="none" strike="noStrike" kern="1200" cap="none" spc="0" normalizeH="0" baseline="0" noProof="0" dirty="0">
                <a:ln>
                  <a:noFill/>
                </a:ln>
                <a:solidFill>
                  <a:srgbClr val="0000CC"/>
                </a:solidFill>
                <a:effectLst/>
                <a:uLnTx/>
                <a:uFillTx/>
                <a:latin typeface="Agency FB" panose="020B0503020202020204" pitchFamily="34" charset="0"/>
                <a:ea typeface="+mn-ea"/>
                <a:cs typeface="+mn-cs"/>
              </a:rPr>
              <a:t>DOES DYANMIC STRETCHING ENHANCE PERFORMANCE AND FLEXIBILITY?</a:t>
            </a:r>
            <a:endParaRPr lang="en-US" sz="3400" dirty="0">
              <a:solidFill>
                <a:srgbClr val="0000CC"/>
              </a:solidFill>
              <a:latin typeface="Agency FB" panose="020B0503020202020204" pitchFamily="34" charset="0"/>
            </a:endParaRPr>
          </a:p>
        </p:txBody>
      </p:sp>
      <p:sp>
        <p:nvSpPr>
          <p:cNvPr id="3" name="Content Placeholder 2">
            <a:extLst>
              <a:ext uri="{FF2B5EF4-FFF2-40B4-BE49-F238E27FC236}">
                <a16:creationId xmlns:a16="http://schemas.microsoft.com/office/drawing/2014/main" id="{3DF0BF1A-481A-D33C-21F4-18C57FABB816}"/>
              </a:ext>
            </a:extLst>
          </p:cNvPr>
          <p:cNvSpPr>
            <a:spLocks noGrp="1"/>
          </p:cNvSpPr>
          <p:nvPr>
            <p:ph idx="1"/>
          </p:nvPr>
        </p:nvSpPr>
        <p:spPr>
          <a:xfrm>
            <a:off x="982360" y="1446272"/>
            <a:ext cx="805618" cy="454101"/>
          </a:xfrm>
        </p:spPr>
        <p:txBody>
          <a:bodyPr>
            <a:normAutofit fontScale="77500" lnSpcReduction="20000"/>
          </a:bodyPr>
          <a:lstStyle/>
          <a:p>
            <a:pPr marL="0" indent="0" algn="l">
              <a:buNone/>
            </a:pPr>
            <a:r>
              <a:rPr lang="en-US" sz="3300" b="1" i="0" dirty="0">
                <a:solidFill>
                  <a:srgbClr val="0000CC"/>
                </a:solidFill>
                <a:effectLst>
                  <a:outerShdw blurRad="38100" dist="38100" dir="2700000" algn="tl">
                    <a:srgbClr val="000000">
                      <a:alpha val="43137"/>
                    </a:srgbClr>
                  </a:outerShdw>
                </a:effectLst>
                <a:highlight>
                  <a:srgbClr val="66FF66"/>
                </a:highlight>
                <a:latin typeface="Agency FB" panose="020B0503020202020204" pitchFamily="34" charset="0"/>
              </a:rPr>
              <a:t>YES.</a:t>
            </a:r>
          </a:p>
          <a:p>
            <a:pPr marL="0" indent="0" algn="l">
              <a:buNone/>
            </a:pPr>
            <a:endParaRPr lang="en-US" sz="3600" b="0" i="0" dirty="0">
              <a:solidFill>
                <a:srgbClr val="374151"/>
              </a:solidFill>
              <a:effectLst/>
              <a:latin typeface="Agency FB" panose="020B0503020202020204" pitchFamily="34" charset="0"/>
            </a:endParaRPr>
          </a:p>
        </p:txBody>
      </p:sp>
      <p:sp>
        <p:nvSpPr>
          <p:cNvPr id="5" name="TextBox 4">
            <a:extLst>
              <a:ext uri="{FF2B5EF4-FFF2-40B4-BE49-F238E27FC236}">
                <a16:creationId xmlns:a16="http://schemas.microsoft.com/office/drawing/2014/main" id="{65E63E35-512B-4419-A76E-82E70B57B28F}"/>
              </a:ext>
            </a:extLst>
          </p:cNvPr>
          <p:cNvSpPr txBox="1"/>
          <p:nvPr/>
        </p:nvSpPr>
        <p:spPr>
          <a:xfrm>
            <a:off x="6095999" y="2011692"/>
            <a:ext cx="5781675" cy="4401205"/>
          </a:xfrm>
          <a:prstGeom prst="rect">
            <a:avLst/>
          </a:prstGeom>
          <a:noFill/>
        </p:spPr>
        <p:txBody>
          <a:bodyPr wrap="square">
            <a:spAutoFit/>
          </a:bodyPr>
          <a:lstStyle/>
          <a:p>
            <a:pPr algn="ctr"/>
            <a:r>
              <a:rPr lang="en-US" b="1" i="0" dirty="0">
                <a:solidFill>
                  <a:srgbClr val="0000CC"/>
                </a:solidFill>
                <a:effectLst/>
                <a:latin typeface="Agency FB" panose="020B0503020202020204" pitchFamily="34" charset="0"/>
              </a:rPr>
              <a:t>ENHANCED FLEXIBILITY:</a:t>
            </a:r>
          </a:p>
          <a:p>
            <a:pPr marL="285750" indent="-285750">
              <a:lnSpc>
                <a:spcPct val="150000"/>
              </a:lnSpc>
              <a:buFont typeface="Wingdings" panose="05000000000000000000" pitchFamily="2" charset="2"/>
              <a:buChar char="§"/>
            </a:pPr>
            <a:r>
              <a:rPr lang="en-US" dirty="0">
                <a:solidFill>
                  <a:srgbClr val="0000CC"/>
                </a:solidFill>
                <a:latin typeface="Agency FB" panose="020B0503020202020204" pitchFamily="34" charset="0"/>
              </a:rPr>
              <a:t>IMPROVED MUSCLE ELASTICITY</a:t>
            </a:r>
          </a:p>
          <a:p>
            <a:pPr marL="742950" lvl="1" indent="-285750">
              <a:buFont typeface="Wingdings" panose="05000000000000000000" pitchFamily="2" charset="2"/>
              <a:buChar char="§"/>
            </a:pPr>
            <a:r>
              <a:rPr lang="en-US" sz="1400" dirty="0">
                <a:solidFill>
                  <a:srgbClr val="0000CC"/>
                </a:solidFill>
                <a:latin typeface="Agency FB" panose="020B0503020202020204" pitchFamily="34" charset="0"/>
              </a:rPr>
              <a:t>Dynamic stretching involves rhythmic, controlled movements that gradually increase muscle length. This contributes to improved muscle elasticity, allowing muscles to stretch and contract more effectively.</a:t>
            </a:r>
          </a:p>
          <a:p>
            <a:pPr marL="285750" indent="-285750">
              <a:lnSpc>
                <a:spcPct val="150000"/>
              </a:lnSpc>
              <a:buFont typeface="Wingdings" panose="05000000000000000000" pitchFamily="2" charset="2"/>
              <a:buChar char="§"/>
            </a:pPr>
            <a:r>
              <a:rPr lang="en-US" dirty="0">
                <a:solidFill>
                  <a:srgbClr val="0000CC"/>
                </a:solidFill>
                <a:latin typeface="Agency FB" panose="020B0503020202020204" pitchFamily="34" charset="0"/>
              </a:rPr>
              <a:t>INCREASED JOINT FLEXIBILITY</a:t>
            </a:r>
          </a:p>
          <a:p>
            <a:pPr marL="742950" lvl="1" indent="-285750">
              <a:buFont typeface="Wingdings" panose="05000000000000000000" pitchFamily="2" charset="2"/>
              <a:buChar char="§"/>
            </a:pPr>
            <a:r>
              <a:rPr lang="en-US" sz="1400" dirty="0">
                <a:solidFill>
                  <a:srgbClr val="0000CC"/>
                </a:solidFill>
                <a:latin typeface="Agency FB" panose="020B0503020202020204" pitchFamily="34" charset="0"/>
              </a:rPr>
              <a:t>By moving joints through their full range of motion, dynamic stretching helps improve joint mobility. This can help prevent stiffness and maintain joint health over time.</a:t>
            </a:r>
          </a:p>
          <a:p>
            <a:pPr marL="285750" indent="-285750">
              <a:lnSpc>
                <a:spcPct val="150000"/>
              </a:lnSpc>
              <a:buFont typeface="Wingdings" panose="05000000000000000000" pitchFamily="2" charset="2"/>
              <a:buChar char="§"/>
            </a:pPr>
            <a:r>
              <a:rPr lang="en-US" dirty="0">
                <a:solidFill>
                  <a:srgbClr val="0000CC"/>
                </a:solidFill>
                <a:latin typeface="Agency FB" panose="020B0503020202020204" pitchFamily="34" charset="0"/>
              </a:rPr>
              <a:t>MUSCLE FIBER ALIGNMENT</a:t>
            </a:r>
          </a:p>
          <a:p>
            <a:pPr marL="742950" lvl="1" indent="-285750">
              <a:buFont typeface="Wingdings" panose="05000000000000000000" pitchFamily="2" charset="2"/>
              <a:buChar char="§"/>
            </a:pPr>
            <a:r>
              <a:rPr lang="en-US" sz="1400" dirty="0">
                <a:solidFill>
                  <a:srgbClr val="0000CC"/>
                </a:solidFill>
                <a:latin typeface="Agency FB" panose="020B0503020202020204" pitchFamily="34" charset="0"/>
              </a:rPr>
              <a:t>Dynamic stretching encourages muscle fibers to align more efficiently along the lines of force. This alignment contributes to better muscle function, less resistance during movement, and reduced risk of injury.</a:t>
            </a:r>
          </a:p>
          <a:p>
            <a:pPr marL="285750" indent="-285750">
              <a:lnSpc>
                <a:spcPct val="150000"/>
              </a:lnSpc>
              <a:buFont typeface="Wingdings" panose="05000000000000000000" pitchFamily="2" charset="2"/>
              <a:buChar char="§"/>
            </a:pPr>
            <a:r>
              <a:rPr lang="en-US" dirty="0">
                <a:solidFill>
                  <a:srgbClr val="0000CC"/>
                </a:solidFill>
                <a:latin typeface="Agency FB" panose="020B0503020202020204" pitchFamily="34" charset="0"/>
              </a:rPr>
              <a:t>REDUCED MUSCLE TENSION</a:t>
            </a:r>
          </a:p>
          <a:p>
            <a:pPr marL="742950" lvl="1" indent="-285750">
              <a:buFont typeface="Wingdings" panose="05000000000000000000" pitchFamily="2" charset="2"/>
              <a:buChar char="§"/>
            </a:pPr>
            <a:r>
              <a:rPr lang="en-US" sz="1400" dirty="0">
                <a:solidFill>
                  <a:srgbClr val="0000CC"/>
                </a:solidFill>
                <a:latin typeface="Agency FB" panose="020B0503020202020204" pitchFamily="34" charset="0"/>
              </a:rPr>
              <a:t>Regular dynamic stretching can help reduce muscle tension and tightness. This can lead to greater comfort during movement and decreased chances of muscle strains or pulls.</a:t>
            </a:r>
          </a:p>
        </p:txBody>
      </p:sp>
      <p:sp>
        <p:nvSpPr>
          <p:cNvPr id="7" name="TextBox 6">
            <a:extLst>
              <a:ext uri="{FF2B5EF4-FFF2-40B4-BE49-F238E27FC236}">
                <a16:creationId xmlns:a16="http://schemas.microsoft.com/office/drawing/2014/main" id="{31AED163-8F49-480A-1DAD-EEB6B731FDF1}"/>
              </a:ext>
            </a:extLst>
          </p:cNvPr>
          <p:cNvSpPr txBox="1"/>
          <p:nvPr/>
        </p:nvSpPr>
        <p:spPr>
          <a:xfrm>
            <a:off x="187491" y="1990683"/>
            <a:ext cx="5651333" cy="4832092"/>
          </a:xfrm>
          <a:prstGeom prst="rect">
            <a:avLst/>
          </a:prstGeom>
          <a:noFill/>
        </p:spPr>
        <p:txBody>
          <a:bodyPr wrap="square">
            <a:spAutoFit/>
          </a:bodyPr>
          <a:lstStyle/>
          <a:p>
            <a:pPr algn="ctr"/>
            <a:r>
              <a:rPr lang="en-US" b="1" i="0" dirty="0">
                <a:solidFill>
                  <a:srgbClr val="0000CC"/>
                </a:solidFill>
                <a:effectLst/>
                <a:latin typeface="Agency FB" panose="020B0503020202020204" pitchFamily="34" charset="0"/>
              </a:rPr>
              <a:t>ENHANCED PERFORMANCE:</a:t>
            </a:r>
          </a:p>
          <a:p>
            <a:pPr marL="285750" indent="-285750">
              <a:lnSpc>
                <a:spcPct val="150000"/>
              </a:lnSpc>
              <a:buFont typeface="Wingdings" panose="05000000000000000000" pitchFamily="2" charset="2"/>
              <a:buChar char="§"/>
            </a:pPr>
            <a:r>
              <a:rPr lang="en-US" dirty="0">
                <a:solidFill>
                  <a:srgbClr val="0000CC"/>
                </a:solidFill>
                <a:latin typeface="Agency FB" panose="020B0503020202020204" pitchFamily="34" charset="0"/>
              </a:rPr>
              <a:t>INCREASED MUSCLE ACTIVATION</a:t>
            </a:r>
          </a:p>
          <a:p>
            <a:pPr marL="742950" lvl="1" indent="-285750">
              <a:buFont typeface="Wingdings" panose="05000000000000000000" pitchFamily="2" charset="2"/>
              <a:buChar char="§"/>
            </a:pPr>
            <a:r>
              <a:rPr lang="en-US" sz="1200" dirty="0">
                <a:solidFill>
                  <a:srgbClr val="0000CC"/>
                </a:solidFill>
                <a:latin typeface="Agency FB" panose="020B0503020202020204" pitchFamily="34" charset="0"/>
              </a:rPr>
              <a:t> </a:t>
            </a:r>
            <a:r>
              <a:rPr lang="en-US" sz="1400" dirty="0">
                <a:solidFill>
                  <a:srgbClr val="0000CC"/>
                </a:solidFill>
                <a:latin typeface="Agency FB" panose="020B0503020202020204" pitchFamily="34" charset="0"/>
              </a:rPr>
              <a:t>Dynamic stretching activates the muscles and nervous system, which leads to improved muscle responsiveness. This heightened activation translates to better muscular contraction and coordination during physical activities, resulting in more efficient and powerful movements.</a:t>
            </a:r>
          </a:p>
          <a:p>
            <a:pPr marL="285750" indent="-285750">
              <a:lnSpc>
                <a:spcPct val="150000"/>
              </a:lnSpc>
              <a:buFont typeface="Wingdings" panose="05000000000000000000" pitchFamily="2" charset="2"/>
              <a:buChar char="§"/>
            </a:pPr>
            <a:r>
              <a:rPr lang="en-US" dirty="0">
                <a:solidFill>
                  <a:srgbClr val="0000CC"/>
                </a:solidFill>
                <a:latin typeface="Agency FB" panose="020B0503020202020204" pitchFamily="34" charset="0"/>
              </a:rPr>
              <a:t>IMPROVED BLOOD FLOW</a:t>
            </a:r>
          </a:p>
          <a:p>
            <a:pPr marL="742950" lvl="1" indent="-285750">
              <a:buFont typeface="Wingdings" panose="05000000000000000000" pitchFamily="2" charset="2"/>
              <a:buChar char="§"/>
            </a:pPr>
            <a:r>
              <a:rPr lang="en-US" sz="1400" dirty="0">
                <a:solidFill>
                  <a:srgbClr val="0000CC"/>
                </a:solidFill>
                <a:latin typeface="Agency FB" panose="020B0503020202020204" pitchFamily="34" charset="0"/>
              </a:rPr>
              <a:t>The dynamic movements involved in dynamic stretching increase blood circulation to the muscles. This helps supply more oxygen and nutrients to the muscles, enhancing their ability to perform optimally during exercise.</a:t>
            </a:r>
          </a:p>
          <a:p>
            <a:pPr marL="285750" indent="-285750">
              <a:lnSpc>
                <a:spcPct val="150000"/>
              </a:lnSpc>
              <a:buFont typeface="Wingdings" panose="05000000000000000000" pitchFamily="2" charset="2"/>
              <a:buChar char="§"/>
            </a:pPr>
            <a:r>
              <a:rPr lang="en-US" dirty="0">
                <a:solidFill>
                  <a:srgbClr val="0000CC"/>
                </a:solidFill>
                <a:latin typeface="Agency FB" panose="020B0503020202020204" pitchFamily="34" charset="0"/>
              </a:rPr>
              <a:t>OPTIMIZED RANGE OF MOTION</a:t>
            </a:r>
          </a:p>
          <a:p>
            <a:pPr marL="742950" lvl="1" indent="-285750">
              <a:buFont typeface="Wingdings" panose="05000000000000000000" pitchFamily="2" charset="2"/>
              <a:buChar char="§"/>
            </a:pPr>
            <a:r>
              <a:rPr lang="en-US" sz="1400" dirty="0">
                <a:solidFill>
                  <a:srgbClr val="0000CC"/>
                </a:solidFill>
                <a:latin typeface="Agency FB" panose="020B0503020202020204" pitchFamily="34" charset="0"/>
              </a:rPr>
              <a:t>Dynamic stretching promotes a full range of motion in joints and muscles. This increased range allows for a greater degree of movement during exercise, leading to more dynamic and efficient motions.</a:t>
            </a:r>
          </a:p>
          <a:p>
            <a:pPr marL="285750" indent="-285750">
              <a:lnSpc>
                <a:spcPct val="150000"/>
              </a:lnSpc>
              <a:buFont typeface="Wingdings" panose="05000000000000000000" pitchFamily="2" charset="2"/>
              <a:buChar char="§"/>
            </a:pPr>
            <a:r>
              <a:rPr lang="en-US" dirty="0">
                <a:solidFill>
                  <a:srgbClr val="0000CC"/>
                </a:solidFill>
                <a:latin typeface="Agency FB" panose="020B0503020202020204" pitchFamily="34" charset="0"/>
              </a:rPr>
              <a:t>ENHANCED NEUROMUSCULAR COMMUNICATION</a:t>
            </a:r>
          </a:p>
          <a:p>
            <a:pPr marL="742950" lvl="1" indent="-285750">
              <a:buFont typeface="Wingdings" panose="05000000000000000000" pitchFamily="2" charset="2"/>
              <a:buChar char="§"/>
            </a:pPr>
            <a:r>
              <a:rPr lang="en-US" sz="1400" dirty="0">
                <a:solidFill>
                  <a:srgbClr val="0000CC"/>
                </a:solidFill>
                <a:latin typeface="Agency FB" panose="020B0503020202020204" pitchFamily="34" charset="0"/>
              </a:rPr>
              <a:t>Dynamic stretching improves the communication between the nervous system and muscles. This improved connection enhances proprioception and overall body awareness, leading to better control over movements and improved balance.</a:t>
            </a:r>
          </a:p>
        </p:txBody>
      </p:sp>
    </p:spTree>
    <p:extLst>
      <p:ext uri="{BB962C8B-B14F-4D97-AF65-F5344CB8AC3E}">
        <p14:creationId xmlns:p14="http://schemas.microsoft.com/office/powerpoint/2010/main" val="387373937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53" presetClass="entr" presetSubtype="16" fill="hold" nodeType="with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 calcmode="lin" valueType="num">
                                      <p:cBhvr>
                                        <p:cTn id="12"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7">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7">
                                            <p:txEl>
                                              <p:pRg st="0" end="0"/>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anim calcmode="lin" valueType="num">
                                      <p:cBhvr>
                                        <p:cTn id="17" dur="500" fill="hold"/>
                                        <p:tgtEl>
                                          <p:spTgt spid="7">
                                            <p:txEl>
                                              <p:pRg st="1" end="1"/>
                                            </p:txEl>
                                          </p:spTgt>
                                        </p:tgtEl>
                                        <p:attrNameLst>
                                          <p:attrName>ppt_w</p:attrName>
                                        </p:attrNameLst>
                                      </p:cBhvr>
                                      <p:tavLst>
                                        <p:tav tm="0">
                                          <p:val>
                                            <p:fltVal val="0"/>
                                          </p:val>
                                        </p:tav>
                                        <p:tav tm="100000">
                                          <p:val>
                                            <p:strVal val="#ppt_w"/>
                                          </p:val>
                                        </p:tav>
                                      </p:tavLst>
                                    </p:anim>
                                    <p:anim calcmode="lin" valueType="num">
                                      <p:cBhvr>
                                        <p:cTn id="18" dur="500" fill="hold"/>
                                        <p:tgtEl>
                                          <p:spTgt spid="7">
                                            <p:txEl>
                                              <p:pRg st="1" end="1"/>
                                            </p:txEl>
                                          </p:spTgt>
                                        </p:tgtEl>
                                        <p:attrNameLst>
                                          <p:attrName>ppt_h</p:attrName>
                                        </p:attrNameLst>
                                      </p:cBhvr>
                                      <p:tavLst>
                                        <p:tav tm="0">
                                          <p:val>
                                            <p:fltVal val="0"/>
                                          </p:val>
                                        </p:tav>
                                        <p:tav tm="100000">
                                          <p:val>
                                            <p:strVal val="#ppt_h"/>
                                          </p:val>
                                        </p:tav>
                                      </p:tavLst>
                                    </p:anim>
                                    <p:animEffect transition="in" filter="fade">
                                      <p:cBhvr>
                                        <p:cTn id="19" dur="500"/>
                                        <p:tgtEl>
                                          <p:spTgt spid="7">
                                            <p:txEl>
                                              <p:pRg st="1" end="1"/>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anim calcmode="lin" valueType="num">
                                      <p:cBhvr>
                                        <p:cTn id="22" dur="500" fill="hold"/>
                                        <p:tgtEl>
                                          <p:spTgt spid="7">
                                            <p:txEl>
                                              <p:pRg st="2" end="2"/>
                                            </p:txEl>
                                          </p:spTgt>
                                        </p:tgtEl>
                                        <p:attrNameLst>
                                          <p:attrName>ppt_w</p:attrName>
                                        </p:attrNameLst>
                                      </p:cBhvr>
                                      <p:tavLst>
                                        <p:tav tm="0">
                                          <p:val>
                                            <p:fltVal val="0"/>
                                          </p:val>
                                        </p:tav>
                                        <p:tav tm="100000">
                                          <p:val>
                                            <p:strVal val="#ppt_w"/>
                                          </p:val>
                                        </p:tav>
                                      </p:tavLst>
                                    </p:anim>
                                    <p:anim calcmode="lin" valueType="num">
                                      <p:cBhvr>
                                        <p:cTn id="23" dur="500" fill="hold"/>
                                        <p:tgtEl>
                                          <p:spTgt spid="7">
                                            <p:txEl>
                                              <p:pRg st="2" end="2"/>
                                            </p:txEl>
                                          </p:spTgt>
                                        </p:tgtEl>
                                        <p:attrNameLst>
                                          <p:attrName>ppt_h</p:attrName>
                                        </p:attrNameLst>
                                      </p:cBhvr>
                                      <p:tavLst>
                                        <p:tav tm="0">
                                          <p:val>
                                            <p:fltVal val="0"/>
                                          </p:val>
                                        </p:tav>
                                        <p:tav tm="100000">
                                          <p:val>
                                            <p:strVal val="#ppt_h"/>
                                          </p:val>
                                        </p:tav>
                                      </p:tavLst>
                                    </p:anim>
                                    <p:animEffect transition="in" filter="fade">
                                      <p:cBhvr>
                                        <p:cTn id="24" dur="500"/>
                                        <p:tgtEl>
                                          <p:spTgt spid="7">
                                            <p:txEl>
                                              <p:pRg st="2" end="2"/>
                                            </p:txEl>
                                          </p:spTgt>
                                        </p:tgtEl>
                                      </p:cBhvr>
                                    </p:animEffect>
                                  </p:childTnLst>
                                </p:cTn>
                              </p:par>
                              <p:par>
                                <p:cTn id="25" presetID="53" presetClass="entr" presetSubtype="16" fill="hold" nodeType="withEffect">
                                  <p:stCondLst>
                                    <p:cond delay="0"/>
                                  </p:stCondLst>
                                  <p:childTnLst>
                                    <p:set>
                                      <p:cBhvr>
                                        <p:cTn id="26" dur="1" fill="hold">
                                          <p:stCondLst>
                                            <p:cond delay="0"/>
                                          </p:stCondLst>
                                        </p:cTn>
                                        <p:tgtEl>
                                          <p:spTgt spid="7">
                                            <p:txEl>
                                              <p:pRg st="3" end="3"/>
                                            </p:txEl>
                                          </p:spTgt>
                                        </p:tgtEl>
                                        <p:attrNameLst>
                                          <p:attrName>style.visibility</p:attrName>
                                        </p:attrNameLst>
                                      </p:cBhvr>
                                      <p:to>
                                        <p:strVal val="visible"/>
                                      </p:to>
                                    </p:set>
                                    <p:anim calcmode="lin" valueType="num">
                                      <p:cBhvr>
                                        <p:cTn id="27" dur="500" fill="hold"/>
                                        <p:tgtEl>
                                          <p:spTgt spid="7">
                                            <p:txEl>
                                              <p:pRg st="3" end="3"/>
                                            </p:txEl>
                                          </p:spTgt>
                                        </p:tgtEl>
                                        <p:attrNameLst>
                                          <p:attrName>ppt_w</p:attrName>
                                        </p:attrNameLst>
                                      </p:cBhvr>
                                      <p:tavLst>
                                        <p:tav tm="0">
                                          <p:val>
                                            <p:fltVal val="0"/>
                                          </p:val>
                                        </p:tav>
                                        <p:tav tm="100000">
                                          <p:val>
                                            <p:strVal val="#ppt_w"/>
                                          </p:val>
                                        </p:tav>
                                      </p:tavLst>
                                    </p:anim>
                                    <p:anim calcmode="lin" valueType="num">
                                      <p:cBhvr>
                                        <p:cTn id="28" dur="500" fill="hold"/>
                                        <p:tgtEl>
                                          <p:spTgt spid="7">
                                            <p:txEl>
                                              <p:pRg st="3" end="3"/>
                                            </p:txEl>
                                          </p:spTgt>
                                        </p:tgtEl>
                                        <p:attrNameLst>
                                          <p:attrName>ppt_h</p:attrName>
                                        </p:attrNameLst>
                                      </p:cBhvr>
                                      <p:tavLst>
                                        <p:tav tm="0">
                                          <p:val>
                                            <p:fltVal val="0"/>
                                          </p:val>
                                        </p:tav>
                                        <p:tav tm="100000">
                                          <p:val>
                                            <p:strVal val="#ppt_h"/>
                                          </p:val>
                                        </p:tav>
                                      </p:tavLst>
                                    </p:anim>
                                    <p:animEffect transition="in" filter="fade">
                                      <p:cBhvr>
                                        <p:cTn id="29" dur="500"/>
                                        <p:tgtEl>
                                          <p:spTgt spid="7">
                                            <p:txEl>
                                              <p:pRg st="3" end="3"/>
                                            </p:txEl>
                                          </p:spTgt>
                                        </p:tgtEl>
                                      </p:cBhvr>
                                    </p:animEffect>
                                  </p:childTnLst>
                                </p:cTn>
                              </p:par>
                              <p:par>
                                <p:cTn id="30" presetID="53" presetClass="entr" presetSubtype="16" fill="hold" nodeType="withEffect">
                                  <p:stCondLst>
                                    <p:cond delay="0"/>
                                  </p:stCondLst>
                                  <p:childTnLst>
                                    <p:set>
                                      <p:cBhvr>
                                        <p:cTn id="31" dur="1" fill="hold">
                                          <p:stCondLst>
                                            <p:cond delay="0"/>
                                          </p:stCondLst>
                                        </p:cTn>
                                        <p:tgtEl>
                                          <p:spTgt spid="7">
                                            <p:txEl>
                                              <p:pRg st="4" end="4"/>
                                            </p:txEl>
                                          </p:spTgt>
                                        </p:tgtEl>
                                        <p:attrNameLst>
                                          <p:attrName>style.visibility</p:attrName>
                                        </p:attrNameLst>
                                      </p:cBhvr>
                                      <p:to>
                                        <p:strVal val="visible"/>
                                      </p:to>
                                    </p:set>
                                    <p:anim calcmode="lin" valueType="num">
                                      <p:cBhvr>
                                        <p:cTn id="32" dur="500" fill="hold"/>
                                        <p:tgtEl>
                                          <p:spTgt spid="7">
                                            <p:txEl>
                                              <p:pRg st="4" end="4"/>
                                            </p:txEl>
                                          </p:spTgt>
                                        </p:tgtEl>
                                        <p:attrNameLst>
                                          <p:attrName>ppt_w</p:attrName>
                                        </p:attrNameLst>
                                      </p:cBhvr>
                                      <p:tavLst>
                                        <p:tav tm="0">
                                          <p:val>
                                            <p:fltVal val="0"/>
                                          </p:val>
                                        </p:tav>
                                        <p:tav tm="100000">
                                          <p:val>
                                            <p:strVal val="#ppt_w"/>
                                          </p:val>
                                        </p:tav>
                                      </p:tavLst>
                                    </p:anim>
                                    <p:anim calcmode="lin" valueType="num">
                                      <p:cBhvr>
                                        <p:cTn id="33" dur="500" fill="hold"/>
                                        <p:tgtEl>
                                          <p:spTgt spid="7">
                                            <p:txEl>
                                              <p:pRg st="4" end="4"/>
                                            </p:txEl>
                                          </p:spTgt>
                                        </p:tgtEl>
                                        <p:attrNameLst>
                                          <p:attrName>ppt_h</p:attrName>
                                        </p:attrNameLst>
                                      </p:cBhvr>
                                      <p:tavLst>
                                        <p:tav tm="0">
                                          <p:val>
                                            <p:fltVal val="0"/>
                                          </p:val>
                                        </p:tav>
                                        <p:tav tm="100000">
                                          <p:val>
                                            <p:strVal val="#ppt_h"/>
                                          </p:val>
                                        </p:tav>
                                      </p:tavLst>
                                    </p:anim>
                                    <p:animEffect transition="in" filter="fade">
                                      <p:cBhvr>
                                        <p:cTn id="34" dur="500"/>
                                        <p:tgtEl>
                                          <p:spTgt spid="7">
                                            <p:txEl>
                                              <p:pRg st="4" end="4"/>
                                            </p:txEl>
                                          </p:spTgt>
                                        </p:tgtEl>
                                      </p:cBhvr>
                                    </p:animEffect>
                                  </p:childTnLst>
                                </p:cTn>
                              </p:par>
                              <p:par>
                                <p:cTn id="35" presetID="53" presetClass="entr" presetSubtype="16" fill="hold" nodeType="with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anim calcmode="lin" valueType="num">
                                      <p:cBhvr>
                                        <p:cTn id="37" dur="500" fill="hold"/>
                                        <p:tgtEl>
                                          <p:spTgt spid="7">
                                            <p:txEl>
                                              <p:pRg st="5" end="5"/>
                                            </p:txEl>
                                          </p:spTgt>
                                        </p:tgtEl>
                                        <p:attrNameLst>
                                          <p:attrName>ppt_w</p:attrName>
                                        </p:attrNameLst>
                                      </p:cBhvr>
                                      <p:tavLst>
                                        <p:tav tm="0">
                                          <p:val>
                                            <p:fltVal val="0"/>
                                          </p:val>
                                        </p:tav>
                                        <p:tav tm="100000">
                                          <p:val>
                                            <p:strVal val="#ppt_w"/>
                                          </p:val>
                                        </p:tav>
                                      </p:tavLst>
                                    </p:anim>
                                    <p:anim calcmode="lin" valueType="num">
                                      <p:cBhvr>
                                        <p:cTn id="38" dur="500" fill="hold"/>
                                        <p:tgtEl>
                                          <p:spTgt spid="7">
                                            <p:txEl>
                                              <p:pRg st="5" end="5"/>
                                            </p:txEl>
                                          </p:spTgt>
                                        </p:tgtEl>
                                        <p:attrNameLst>
                                          <p:attrName>ppt_h</p:attrName>
                                        </p:attrNameLst>
                                      </p:cBhvr>
                                      <p:tavLst>
                                        <p:tav tm="0">
                                          <p:val>
                                            <p:fltVal val="0"/>
                                          </p:val>
                                        </p:tav>
                                        <p:tav tm="100000">
                                          <p:val>
                                            <p:strVal val="#ppt_h"/>
                                          </p:val>
                                        </p:tav>
                                      </p:tavLst>
                                    </p:anim>
                                    <p:animEffect transition="in" filter="fade">
                                      <p:cBhvr>
                                        <p:cTn id="39" dur="500"/>
                                        <p:tgtEl>
                                          <p:spTgt spid="7">
                                            <p:txEl>
                                              <p:pRg st="5" end="5"/>
                                            </p:txEl>
                                          </p:spTgt>
                                        </p:tgtEl>
                                      </p:cBhvr>
                                    </p:animEffect>
                                  </p:childTnLst>
                                </p:cTn>
                              </p:par>
                              <p:par>
                                <p:cTn id="40" presetID="53" presetClass="entr" presetSubtype="16" fill="hold" nodeType="withEffect">
                                  <p:stCondLst>
                                    <p:cond delay="0"/>
                                  </p:stCondLst>
                                  <p:childTnLst>
                                    <p:set>
                                      <p:cBhvr>
                                        <p:cTn id="41" dur="1" fill="hold">
                                          <p:stCondLst>
                                            <p:cond delay="0"/>
                                          </p:stCondLst>
                                        </p:cTn>
                                        <p:tgtEl>
                                          <p:spTgt spid="7">
                                            <p:txEl>
                                              <p:pRg st="6" end="6"/>
                                            </p:txEl>
                                          </p:spTgt>
                                        </p:tgtEl>
                                        <p:attrNameLst>
                                          <p:attrName>style.visibility</p:attrName>
                                        </p:attrNameLst>
                                      </p:cBhvr>
                                      <p:to>
                                        <p:strVal val="visible"/>
                                      </p:to>
                                    </p:set>
                                    <p:anim calcmode="lin" valueType="num">
                                      <p:cBhvr>
                                        <p:cTn id="42" dur="500" fill="hold"/>
                                        <p:tgtEl>
                                          <p:spTgt spid="7">
                                            <p:txEl>
                                              <p:pRg st="6" end="6"/>
                                            </p:txEl>
                                          </p:spTgt>
                                        </p:tgtEl>
                                        <p:attrNameLst>
                                          <p:attrName>ppt_w</p:attrName>
                                        </p:attrNameLst>
                                      </p:cBhvr>
                                      <p:tavLst>
                                        <p:tav tm="0">
                                          <p:val>
                                            <p:fltVal val="0"/>
                                          </p:val>
                                        </p:tav>
                                        <p:tav tm="100000">
                                          <p:val>
                                            <p:strVal val="#ppt_w"/>
                                          </p:val>
                                        </p:tav>
                                      </p:tavLst>
                                    </p:anim>
                                    <p:anim calcmode="lin" valueType="num">
                                      <p:cBhvr>
                                        <p:cTn id="43" dur="500" fill="hold"/>
                                        <p:tgtEl>
                                          <p:spTgt spid="7">
                                            <p:txEl>
                                              <p:pRg st="6" end="6"/>
                                            </p:txEl>
                                          </p:spTgt>
                                        </p:tgtEl>
                                        <p:attrNameLst>
                                          <p:attrName>ppt_h</p:attrName>
                                        </p:attrNameLst>
                                      </p:cBhvr>
                                      <p:tavLst>
                                        <p:tav tm="0">
                                          <p:val>
                                            <p:fltVal val="0"/>
                                          </p:val>
                                        </p:tav>
                                        <p:tav tm="100000">
                                          <p:val>
                                            <p:strVal val="#ppt_h"/>
                                          </p:val>
                                        </p:tav>
                                      </p:tavLst>
                                    </p:anim>
                                    <p:animEffect transition="in" filter="fade">
                                      <p:cBhvr>
                                        <p:cTn id="44" dur="500"/>
                                        <p:tgtEl>
                                          <p:spTgt spid="7">
                                            <p:txEl>
                                              <p:pRg st="6" end="6"/>
                                            </p:txEl>
                                          </p:spTgt>
                                        </p:tgtEl>
                                      </p:cBhvr>
                                    </p:animEffect>
                                  </p:childTnLst>
                                </p:cTn>
                              </p:par>
                              <p:par>
                                <p:cTn id="45" presetID="53" presetClass="entr" presetSubtype="16" fill="hold" nodeType="withEffect">
                                  <p:stCondLst>
                                    <p:cond delay="0"/>
                                  </p:stCondLst>
                                  <p:childTnLst>
                                    <p:set>
                                      <p:cBhvr>
                                        <p:cTn id="46" dur="1" fill="hold">
                                          <p:stCondLst>
                                            <p:cond delay="0"/>
                                          </p:stCondLst>
                                        </p:cTn>
                                        <p:tgtEl>
                                          <p:spTgt spid="7">
                                            <p:txEl>
                                              <p:pRg st="7" end="7"/>
                                            </p:txEl>
                                          </p:spTgt>
                                        </p:tgtEl>
                                        <p:attrNameLst>
                                          <p:attrName>style.visibility</p:attrName>
                                        </p:attrNameLst>
                                      </p:cBhvr>
                                      <p:to>
                                        <p:strVal val="visible"/>
                                      </p:to>
                                    </p:set>
                                    <p:anim calcmode="lin" valueType="num">
                                      <p:cBhvr>
                                        <p:cTn id="47" dur="500" fill="hold"/>
                                        <p:tgtEl>
                                          <p:spTgt spid="7">
                                            <p:txEl>
                                              <p:pRg st="7" end="7"/>
                                            </p:txEl>
                                          </p:spTgt>
                                        </p:tgtEl>
                                        <p:attrNameLst>
                                          <p:attrName>ppt_w</p:attrName>
                                        </p:attrNameLst>
                                      </p:cBhvr>
                                      <p:tavLst>
                                        <p:tav tm="0">
                                          <p:val>
                                            <p:fltVal val="0"/>
                                          </p:val>
                                        </p:tav>
                                        <p:tav tm="100000">
                                          <p:val>
                                            <p:strVal val="#ppt_w"/>
                                          </p:val>
                                        </p:tav>
                                      </p:tavLst>
                                    </p:anim>
                                    <p:anim calcmode="lin" valueType="num">
                                      <p:cBhvr>
                                        <p:cTn id="48" dur="500" fill="hold"/>
                                        <p:tgtEl>
                                          <p:spTgt spid="7">
                                            <p:txEl>
                                              <p:pRg st="7" end="7"/>
                                            </p:txEl>
                                          </p:spTgt>
                                        </p:tgtEl>
                                        <p:attrNameLst>
                                          <p:attrName>ppt_h</p:attrName>
                                        </p:attrNameLst>
                                      </p:cBhvr>
                                      <p:tavLst>
                                        <p:tav tm="0">
                                          <p:val>
                                            <p:fltVal val="0"/>
                                          </p:val>
                                        </p:tav>
                                        <p:tav tm="100000">
                                          <p:val>
                                            <p:strVal val="#ppt_h"/>
                                          </p:val>
                                        </p:tav>
                                      </p:tavLst>
                                    </p:anim>
                                    <p:animEffect transition="in" filter="fade">
                                      <p:cBhvr>
                                        <p:cTn id="49" dur="500"/>
                                        <p:tgtEl>
                                          <p:spTgt spid="7">
                                            <p:txEl>
                                              <p:pRg st="7" end="7"/>
                                            </p:txEl>
                                          </p:spTgt>
                                        </p:tgtEl>
                                      </p:cBhvr>
                                    </p:animEffect>
                                  </p:childTnLst>
                                </p:cTn>
                              </p:par>
                              <p:par>
                                <p:cTn id="50" presetID="53" presetClass="entr" presetSubtype="16" fill="hold" nodeType="withEffect">
                                  <p:stCondLst>
                                    <p:cond delay="0"/>
                                  </p:stCondLst>
                                  <p:childTnLst>
                                    <p:set>
                                      <p:cBhvr>
                                        <p:cTn id="51" dur="1" fill="hold">
                                          <p:stCondLst>
                                            <p:cond delay="0"/>
                                          </p:stCondLst>
                                        </p:cTn>
                                        <p:tgtEl>
                                          <p:spTgt spid="7">
                                            <p:txEl>
                                              <p:pRg st="8" end="8"/>
                                            </p:txEl>
                                          </p:spTgt>
                                        </p:tgtEl>
                                        <p:attrNameLst>
                                          <p:attrName>style.visibility</p:attrName>
                                        </p:attrNameLst>
                                      </p:cBhvr>
                                      <p:to>
                                        <p:strVal val="visible"/>
                                      </p:to>
                                    </p:set>
                                    <p:anim calcmode="lin" valueType="num">
                                      <p:cBhvr>
                                        <p:cTn id="52" dur="500" fill="hold"/>
                                        <p:tgtEl>
                                          <p:spTgt spid="7">
                                            <p:txEl>
                                              <p:pRg st="8" end="8"/>
                                            </p:txEl>
                                          </p:spTgt>
                                        </p:tgtEl>
                                        <p:attrNameLst>
                                          <p:attrName>ppt_w</p:attrName>
                                        </p:attrNameLst>
                                      </p:cBhvr>
                                      <p:tavLst>
                                        <p:tav tm="0">
                                          <p:val>
                                            <p:fltVal val="0"/>
                                          </p:val>
                                        </p:tav>
                                        <p:tav tm="100000">
                                          <p:val>
                                            <p:strVal val="#ppt_w"/>
                                          </p:val>
                                        </p:tav>
                                      </p:tavLst>
                                    </p:anim>
                                    <p:anim calcmode="lin" valueType="num">
                                      <p:cBhvr>
                                        <p:cTn id="53" dur="500" fill="hold"/>
                                        <p:tgtEl>
                                          <p:spTgt spid="7">
                                            <p:txEl>
                                              <p:pRg st="8" end="8"/>
                                            </p:txEl>
                                          </p:spTgt>
                                        </p:tgtEl>
                                        <p:attrNameLst>
                                          <p:attrName>ppt_h</p:attrName>
                                        </p:attrNameLst>
                                      </p:cBhvr>
                                      <p:tavLst>
                                        <p:tav tm="0">
                                          <p:val>
                                            <p:fltVal val="0"/>
                                          </p:val>
                                        </p:tav>
                                        <p:tav tm="100000">
                                          <p:val>
                                            <p:strVal val="#ppt_h"/>
                                          </p:val>
                                        </p:tav>
                                      </p:tavLst>
                                    </p:anim>
                                    <p:animEffect transition="in" filter="fade">
                                      <p:cBhvr>
                                        <p:cTn id="54" dur="500"/>
                                        <p:tgtEl>
                                          <p:spTgt spid="7">
                                            <p:txEl>
                                              <p:pRg st="8" end="8"/>
                                            </p:txEl>
                                          </p:spTgt>
                                        </p:tgtEl>
                                      </p:cBhvr>
                                    </p:animEffect>
                                  </p:childTnLst>
                                </p:cTn>
                              </p:par>
                              <p:par>
                                <p:cTn id="55" presetID="53" presetClass="entr" presetSubtype="16" fill="hold" nodeType="withEffect">
                                  <p:stCondLst>
                                    <p:cond delay="0"/>
                                  </p:stCondLst>
                                  <p:childTnLst>
                                    <p:set>
                                      <p:cBhvr>
                                        <p:cTn id="56" dur="1" fill="hold">
                                          <p:stCondLst>
                                            <p:cond delay="0"/>
                                          </p:stCondLst>
                                        </p:cTn>
                                        <p:tgtEl>
                                          <p:spTgt spid="5">
                                            <p:txEl>
                                              <p:pRg st="0" end="0"/>
                                            </p:txEl>
                                          </p:spTgt>
                                        </p:tgtEl>
                                        <p:attrNameLst>
                                          <p:attrName>style.visibility</p:attrName>
                                        </p:attrNameLst>
                                      </p:cBhvr>
                                      <p:to>
                                        <p:strVal val="visible"/>
                                      </p:to>
                                    </p:set>
                                    <p:anim calcmode="lin" valueType="num">
                                      <p:cBhvr>
                                        <p:cTn id="5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5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59" dur="500"/>
                                        <p:tgtEl>
                                          <p:spTgt spid="5">
                                            <p:txEl>
                                              <p:pRg st="0" end="0"/>
                                            </p:txEl>
                                          </p:spTgt>
                                        </p:tgtEl>
                                      </p:cBhvr>
                                    </p:animEffect>
                                  </p:childTnLst>
                                </p:cTn>
                              </p:par>
                              <p:par>
                                <p:cTn id="60" presetID="53" presetClass="entr" presetSubtype="16" fill="hold" nodeType="withEffect">
                                  <p:stCondLst>
                                    <p:cond delay="0"/>
                                  </p:stCondLst>
                                  <p:childTnLst>
                                    <p:set>
                                      <p:cBhvr>
                                        <p:cTn id="61" dur="1" fill="hold">
                                          <p:stCondLst>
                                            <p:cond delay="0"/>
                                          </p:stCondLst>
                                        </p:cTn>
                                        <p:tgtEl>
                                          <p:spTgt spid="5">
                                            <p:txEl>
                                              <p:pRg st="1" end="1"/>
                                            </p:txEl>
                                          </p:spTgt>
                                        </p:tgtEl>
                                        <p:attrNameLst>
                                          <p:attrName>style.visibility</p:attrName>
                                        </p:attrNameLst>
                                      </p:cBhvr>
                                      <p:to>
                                        <p:strVal val="visible"/>
                                      </p:to>
                                    </p:set>
                                    <p:anim calcmode="lin" valueType="num">
                                      <p:cBhvr>
                                        <p:cTn id="62"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63"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64" dur="500"/>
                                        <p:tgtEl>
                                          <p:spTgt spid="5">
                                            <p:txEl>
                                              <p:pRg st="1" end="1"/>
                                            </p:txEl>
                                          </p:spTgt>
                                        </p:tgtEl>
                                      </p:cBhvr>
                                    </p:animEffect>
                                  </p:childTnLst>
                                </p:cTn>
                              </p:par>
                              <p:par>
                                <p:cTn id="65" presetID="53" presetClass="entr" presetSubtype="16" fill="hold" nodeType="withEffect">
                                  <p:stCondLst>
                                    <p:cond delay="0"/>
                                  </p:stCondLst>
                                  <p:childTnLst>
                                    <p:set>
                                      <p:cBhvr>
                                        <p:cTn id="66" dur="1" fill="hold">
                                          <p:stCondLst>
                                            <p:cond delay="0"/>
                                          </p:stCondLst>
                                        </p:cTn>
                                        <p:tgtEl>
                                          <p:spTgt spid="5">
                                            <p:txEl>
                                              <p:pRg st="2" end="2"/>
                                            </p:txEl>
                                          </p:spTgt>
                                        </p:tgtEl>
                                        <p:attrNameLst>
                                          <p:attrName>style.visibility</p:attrName>
                                        </p:attrNameLst>
                                      </p:cBhvr>
                                      <p:to>
                                        <p:strVal val="visible"/>
                                      </p:to>
                                    </p:set>
                                    <p:anim calcmode="lin" valueType="num">
                                      <p:cBhvr>
                                        <p:cTn id="67"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68"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69" dur="500"/>
                                        <p:tgtEl>
                                          <p:spTgt spid="5">
                                            <p:txEl>
                                              <p:pRg st="2" end="2"/>
                                            </p:txEl>
                                          </p:spTgt>
                                        </p:tgtEl>
                                      </p:cBhvr>
                                    </p:animEffect>
                                  </p:childTnLst>
                                </p:cTn>
                              </p:par>
                              <p:par>
                                <p:cTn id="70" presetID="53" presetClass="entr" presetSubtype="16" fill="hold" nodeType="withEffect">
                                  <p:stCondLst>
                                    <p:cond delay="0"/>
                                  </p:stCondLst>
                                  <p:childTnLst>
                                    <p:set>
                                      <p:cBhvr>
                                        <p:cTn id="71" dur="1" fill="hold">
                                          <p:stCondLst>
                                            <p:cond delay="0"/>
                                          </p:stCondLst>
                                        </p:cTn>
                                        <p:tgtEl>
                                          <p:spTgt spid="5">
                                            <p:txEl>
                                              <p:pRg st="3" end="3"/>
                                            </p:txEl>
                                          </p:spTgt>
                                        </p:tgtEl>
                                        <p:attrNameLst>
                                          <p:attrName>style.visibility</p:attrName>
                                        </p:attrNameLst>
                                      </p:cBhvr>
                                      <p:to>
                                        <p:strVal val="visible"/>
                                      </p:to>
                                    </p:set>
                                    <p:anim calcmode="lin" valueType="num">
                                      <p:cBhvr>
                                        <p:cTn id="72" dur="500" fill="hold"/>
                                        <p:tgtEl>
                                          <p:spTgt spid="5">
                                            <p:txEl>
                                              <p:pRg st="3" end="3"/>
                                            </p:txEl>
                                          </p:spTgt>
                                        </p:tgtEl>
                                        <p:attrNameLst>
                                          <p:attrName>ppt_w</p:attrName>
                                        </p:attrNameLst>
                                      </p:cBhvr>
                                      <p:tavLst>
                                        <p:tav tm="0">
                                          <p:val>
                                            <p:fltVal val="0"/>
                                          </p:val>
                                        </p:tav>
                                        <p:tav tm="100000">
                                          <p:val>
                                            <p:strVal val="#ppt_w"/>
                                          </p:val>
                                        </p:tav>
                                      </p:tavLst>
                                    </p:anim>
                                    <p:anim calcmode="lin" valueType="num">
                                      <p:cBhvr>
                                        <p:cTn id="73" dur="500" fill="hold"/>
                                        <p:tgtEl>
                                          <p:spTgt spid="5">
                                            <p:txEl>
                                              <p:pRg st="3" end="3"/>
                                            </p:txEl>
                                          </p:spTgt>
                                        </p:tgtEl>
                                        <p:attrNameLst>
                                          <p:attrName>ppt_h</p:attrName>
                                        </p:attrNameLst>
                                      </p:cBhvr>
                                      <p:tavLst>
                                        <p:tav tm="0">
                                          <p:val>
                                            <p:fltVal val="0"/>
                                          </p:val>
                                        </p:tav>
                                        <p:tav tm="100000">
                                          <p:val>
                                            <p:strVal val="#ppt_h"/>
                                          </p:val>
                                        </p:tav>
                                      </p:tavLst>
                                    </p:anim>
                                    <p:animEffect transition="in" filter="fade">
                                      <p:cBhvr>
                                        <p:cTn id="74" dur="500"/>
                                        <p:tgtEl>
                                          <p:spTgt spid="5">
                                            <p:txEl>
                                              <p:pRg st="3" end="3"/>
                                            </p:txEl>
                                          </p:spTgt>
                                        </p:tgtEl>
                                      </p:cBhvr>
                                    </p:animEffect>
                                  </p:childTnLst>
                                </p:cTn>
                              </p:par>
                              <p:par>
                                <p:cTn id="75" presetID="53" presetClass="entr" presetSubtype="16" fill="hold" nodeType="withEffect">
                                  <p:stCondLst>
                                    <p:cond delay="0"/>
                                  </p:stCondLst>
                                  <p:childTnLst>
                                    <p:set>
                                      <p:cBhvr>
                                        <p:cTn id="76" dur="1" fill="hold">
                                          <p:stCondLst>
                                            <p:cond delay="0"/>
                                          </p:stCondLst>
                                        </p:cTn>
                                        <p:tgtEl>
                                          <p:spTgt spid="5">
                                            <p:txEl>
                                              <p:pRg st="4" end="4"/>
                                            </p:txEl>
                                          </p:spTgt>
                                        </p:tgtEl>
                                        <p:attrNameLst>
                                          <p:attrName>style.visibility</p:attrName>
                                        </p:attrNameLst>
                                      </p:cBhvr>
                                      <p:to>
                                        <p:strVal val="visible"/>
                                      </p:to>
                                    </p:set>
                                    <p:anim calcmode="lin" valueType="num">
                                      <p:cBhvr>
                                        <p:cTn id="77"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78"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79" dur="500"/>
                                        <p:tgtEl>
                                          <p:spTgt spid="5">
                                            <p:txEl>
                                              <p:pRg st="4" end="4"/>
                                            </p:txEl>
                                          </p:spTgt>
                                        </p:tgtEl>
                                      </p:cBhvr>
                                    </p:animEffect>
                                  </p:childTnLst>
                                </p:cTn>
                              </p:par>
                              <p:par>
                                <p:cTn id="80" presetID="53" presetClass="entr" presetSubtype="16" fill="hold" nodeType="withEffect">
                                  <p:stCondLst>
                                    <p:cond delay="0"/>
                                  </p:stCondLst>
                                  <p:childTnLst>
                                    <p:set>
                                      <p:cBhvr>
                                        <p:cTn id="81" dur="1" fill="hold">
                                          <p:stCondLst>
                                            <p:cond delay="0"/>
                                          </p:stCondLst>
                                        </p:cTn>
                                        <p:tgtEl>
                                          <p:spTgt spid="5">
                                            <p:txEl>
                                              <p:pRg st="5" end="5"/>
                                            </p:txEl>
                                          </p:spTgt>
                                        </p:tgtEl>
                                        <p:attrNameLst>
                                          <p:attrName>style.visibility</p:attrName>
                                        </p:attrNameLst>
                                      </p:cBhvr>
                                      <p:to>
                                        <p:strVal val="visible"/>
                                      </p:to>
                                    </p:set>
                                    <p:anim calcmode="lin" valueType="num">
                                      <p:cBhvr>
                                        <p:cTn id="82" dur="500" fill="hold"/>
                                        <p:tgtEl>
                                          <p:spTgt spid="5">
                                            <p:txEl>
                                              <p:pRg st="5" end="5"/>
                                            </p:txEl>
                                          </p:spTgt>
                                        </p:tgtEl>
                                        <p:attrNameLst>
                                          <p:attrName>ppt_w</p:attrName>
                                        </p:attrNameLst>
                                      </p:cBhvr>
                                      <p:tavLst>
                                        <p:tav tm="0">
                                          <p:val>
                                            <p:fltVal val="0"/>
                                          </p:val>
                                        </p:tav>
                                        <p:tav tm="100000">
                                          <p:val>
                                            <p:strVal val="#ppt_w"/>
                                          </p:val>
                                        </p:tav>
                                      </p:tavLst>
                                    </p:anim>
                                    <p:anim calcmode="lin" valueType="num">
                                      <p:cBhvr>
                                        <p:cTn id="83" dur="500" fill="hold"/>
                                        <p:tgtEl>
                                          <p:spTgt spid="5">
                                            <p:txEl>
                                              <p:pRg st="5" end="5"/>
                                            </p:txEl>
                                          </p:spTgt>
                                        </p:tgtEl>
                                        <p:attrNameLst>
                                          <p:attrName>ppt_h</p:attrName>
                                        </p:attrNameLst>
                                      </p:cBhvr>
                                      <p:tavLst>
                                        <p:tav tm="0">
                                          <p:val>
                                            <p:fltVal val="0"/>
                                          </p:val>
                                        </p:tav>
                                        <p:tav tm="100000">
                                          <p:val>
                                            <p:strVal val="#ppt_h"/>
                                          </p:val>
                                        </p:tav>
                                      </p:tavLst>
                                    </p:anim>
                                    <p:animEffect transition="in" filter="fade">
                                      <p:cBhvr>
                                        <p:cTn id="84" dur="500"/>
                                        <p:tgtEl>
                                          <p:spTgt spid="5">
                                            <p:txEl>
                                              <p:pRg st="5" end="5"/>
                                            </p:txEl>
                                          </p:spTgt>
                                        </p:tgtEl>
                                      </p:cBhvr>
                                    </p:animEffect>
                                  </p:childTnLst>
                                </p:cTn>
                              </p:par>
                              <p:par>
                                <p:cTn id="85" presetID="53" presetClass="entr" presetSubtype="16" fill="hold" nodeType="withEffect">
                                  <p:stCondLst>
                                    <p:cond delay="0"/>
                                  </p:stCondLst>
                                  <p:childTnLst>
                                    <p:set>
                                      <p:cBhvr>
                                        <p:cTn id="86" dur="1" fill="hold">
                                          <p:stCondLst>
                                            <p:cond delay="0"/>
                                          </p:stCondLst>
                                        </p:cTn>
                                        <p:tgtEl>
                                          <p:spTgt spid="5">
                                            <p:txEl>
                                              <p:pRg st="6" end="6"/>
                                            </p:txEl>
                                          </p:spTgt>
                                        </p:tgtEl>
                                        <p:attrNameLst>
                                          <p:attrName>style.visibility</p:attrName>
                                        </p:attrNameLst>
                                      </p:cBhvr>
                                      <p:to>
                                        <p:strVal val="visible"/>
                                      </p:to>
                                    </p:set>
                                    <p:anim calcmode="lin" valueType="num">
                                      <p:cBhvr>
                                        <p:cTn id="87" dur="500" fill="hold"/>
                                        <p:tgtEl>
                                          <p:spTgt spid="5">
                                            <p:txEl>
                                              <p:pRg st="6" end="6"/>
                                            </p:txEl>
                                          </p:spTgt>
                                        </p:tgtEl>
                                        <p:attrNameLst>
                                          <p:attrName>ppt_w</p:attrName>
                                        </p:attrNameLst>
                                      </p:cBhvr>
                                      <p:tavLst>
                                        <p:tav tm="0">
                                          <p:val>
                                            <p:fltVal val="0"/>
                                          </p:val>
                                        </p:tav>
                                        <p:tav tm="100000">
                                          <p:val>
                                            <p:strVal val="#ppt_w"/>
                                          </p:val>
                                        </p:tav>
                                      </p:tavLst>
                                    </p:anim>
                                    <p:anim calcmode="lin" valueType="num">
                                      <p:cBhvr>
                                        <p:cTn id="88" dur="500" fill="hold"/>
                                        <p:tgtEl>
                                          <p:spTgt spid="5">
                                            <p:txEl>
                                              <p:pRg st="6" end="6"/>
                                            </p:txEl>
                                          </p:spTgt>
                                        </p:tgtEl>
                                        <p:attrNameLst>
                                          <p:attrName>ppt_h</p:attrName>
                                        </p:attrNameLst>
                                      </p:cBhvr>
                                      <p:tavLst>
                                        <p:tav tm="0">
                                          <p:val>
                                            <p:fltVal val="0"/>
                                          </p:val>
                                        </p:tav>
                                        <p:tav tm="100000">
                                          <p:val>
                                            <p:strVal val="#ppt_h"/>
                                          </p:val>
                                        </p:tav>
                                      </p:tavLst>
                                    </p:anim>
                                    <p:animEffect transition="in" filter="fade">
                                      <p:cBhvr>
                                        <p:cTn id="89" dur="500"/>
                                        <p:tgtEl>
                                          <p:spTgt spid="5">
                                            <p:txEl>
                                              <p:pRg st="6" end="6"/>
                                            </p:txEl>
                                          </p:spTgt>
                                        </p:tgtEl>
                                      </p:cBhvr>
                                    </p:animEffect>
                                  </p:childTnLst>
                                </p:cTn>
                              </p:par>
                              <p:par>
                                <p:cTn id="90" presetID="53" presetClass="entr" presetSubtype="16" fill="hold" nodeType="withEffect">
                                  <p:stCondLst>
                                    <p:cond delay="0"/>
                                  </p:stCondLst>
                                  <p:childTnLst>
                                    <p:set>
                                      <p:cBhvr>
                                        <p:cTn id="91" dur="1" fill="hold">
                                          <p:stCondLst>
                                            <p:cond delay="0"/>
                                          </p:stCondLst>
                                        </p:cTn>
                                        <p:tgtEl>
                                          <p:spTgt spid="5">
                                            <p:txEl>
                                              <p:pRg st="7" end="7"/>
                                            </p:txEl>
                                          </p:spTgt>
                                        </p:tgtEl>
                                        <p:attrNameLst>
                                          <p:attrName>style.visibility</p:attrName>
                                        </p:attrNameLst>
                                      </p:cBhvr>
                                      <p:to>
                                        <p:strVal val="visible"/>
                                      </p:to>
                                    </p:set>
                                    <p:anim calcmode="lin" valueType="num">
                                      <p:cBhvr>
                                        <p:cTn id="92" dur="500" fill="hold"/>
                                        <p:tgtEl>
                                          <p:spTgt spid="5">
                                            <p:txEl>
                                              <p:pRg st="7" end="7"/>
                                            </p:txEl>
                                          </p:spTgt>
                                        </p:tgtEl>
                                        <p:attrNameLst>
                                          <p:attrName>ppt_w</p:attrName>
                                        </p:attrNameLst>
                                      </p:cBhvr>
                                      <p:tavLst>
                                        <p:tav tm="0">
                                          <p:val>
                                            <p:fltVal val="0"/>
                                          </p:val>
                                        </p:tav>
                                        <p:tav tm="100000">
                                          <p:val>
                                            <p:strVal val="#ppt_w"/>
                                          </p:val>
                                        </p:tav>
                                      </p:tavLst>
                                    </p:anim>
                                    <p:anim calcmode="lin" valueType="num">
                                      <p:cBhvr>
                                        <p:cTn id="93" dur="500" fill="hold"/>
                                        <p:tgtEl>
                                          <p:spTgt spid="5">
                                            <p:txEl>
                                              <p:pRg st="7" end="7"/>
                                            </p:txEl>
                                          </p:spTgt>
                                        </p:tgtEl>
                                        <p:attrNameLst>
                                          <p:attrName>ppt_h</p:attrName>
                                        </p:attrNameLst>
                                      </p:cBhvr>
                                      <p:tavLst>
                                        <p:tav tm="0">
                                          <p:val>
                                            <p:fltVal val="0"/>
                                          </p:val>
                                        </p:tav>
                                        <p:tav tm="100000">
                                          <p:val>
                                            <p:strVal val="#ppt_h"/>
                                          </p:val>
                                        </p:tav>
                                      </p:tavLst>
                                    </p:anim>
                                    <p:animEffect transition="in" filter="fade">
                                      <p:cBhvr>
                                        <p:cTn id="94" dur="500"/>
                                        <p:tgtEl>
                                          <p:spTgt spid="5">
                                            <p:txEl>
                                              <p:pRg st="7" end="7"/>
                                            </p:txEl>
                                          </p:spTgt>
                                        </p:tgtEl>
                                      </p:cBhvr>
                                    </p:animEffect>
                                  </p:childTnLst>
                                </p:cTn>
                              </p:par>
                              <p:par>
                                <p:cTn id="95" presetID="53" presetClass="entr" presetSubtype="16" fill="hold" nodeType="withEffect">
                                  <p:stCondLst>
                                    <p:cond delay="0"/>
                                  </p:stCondLst>
                                  <p:childTnLst>
                                    <p:set>
                                      <p:cBhvr>
                                        <p:cTn id="96" dur="1" fill="hold">
                                          <p:stCondLst>
                                            <p:cond delay="0"/>
                                          </p:stCondLst>
                                        </p:cTn>
                                        <p:tgtEl>
                                          <p:spTgt spid="5">
                                            <p:txEl>
                                              <p:pRg st="8" end="8"/>
                                            </p:txEl>
                                          </p:spTgt>
                                        </p:tgtEl>
                                        <p:attrNameLst>
                                          <p:attrName>style.visibility</p:attrName>
                                        </p:attrNameLst>
                                      </p:cBhvr>
                                      <p:to>
                                        <p:strVal val="visible"/>
                                      </p:to>
                                    </p:set>
                                    <p:anim calcmode="lin" valueType="num">
                                      <p:cBhvr>
                                        <p:cTn id="97" dur="500" fill="hold"/>
                                        <p:tgtEl>
                                          <p:spTgt spid="5">
                                            <p:txEl>
                                              <p:pRg st="8" end="8"/>
                                            </p:txEl>
                                          </p:spTgt>
                                        </p:tgtEl>
                                        <p:attrNameLst>
                                          <p:attrName>ppt_w</p:attrName>
                                        </p:attrNameLst>
                                      </p:cBhvr>
                                      <p:tavLst>
                                        <p:tav tm="0">
                                          <p:val>
                                            <p:fltVal val="0"/>
                                          </p:val>
                                        </p:tav>
                                        <p:tav tm="100000">
                                          <p:val>
                                            <p:strVal val="#ppt_w"/>
                                          </p:val>
                                        </p:tav>
                                      </p:tavLst>
                                    </p:anim>
                                    <p:anim calcmode="lin" valueType="num">
                                      <p:cBhvr>
                                        <p:cTn id="98" dur="500" fill="hold"/>
                                        <p:tgtEl>
                                          <p:spTgt spid="5">
                                            <p:txEl>
                                              <p:pRg st="8" end="8"/>
                                            </p:txEl>
                                          </p:spTgt>
                                        </p:tgtEl>
                                        <p:attrNameLst>
                                          <p:attrName>ppt_h</p:attrName>
                                        </p:attrNameLst>
                                      </p:cBhvr>
                                      <p:tavLst>
                                        <p:tav tm="0">
                                          <p:val>
                                            <p:fltVal val="0"/>
                                          </p:val>
                                        </p:tav>
                                        <p:tav tm="100000">
                                          <p:val>
                                            <p:strVal val="#ppt_h"/>
                                          </p:val>
                                        </p:tav>
                                      </p:tavLst>
                                    </p:anim>
                                    <p:animEffect transition="in" filter="fade">
                                      <p:cBhvr>
                                        <p:cTn id="99"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A20E-784A-E9C4-39D0-76F8A1F05B91}"/>
              </a:ext>
            </a:extLst>
          </p:cNvPr>
          <p:cNvSpPr>
            <a:spLocks noGrp="1"/>
          </p:cNvSpPr>
          <p:nvPr>
            <p:ph type="title"/>
          </p:nvPr>
        </p:nvSpPr>
        <p:spPr/>
        <p:txBody>
          <a:bodyPr>
            <a:normAutofit/>
          </a:bodyPr>
          <a:lstStyle/>
          <a:p>
            <a:r>
              <a:rPr lang="en-US" sz="4800" dirty="0">
                <a:latin typeface="Agency FB" panose="020B0503020202020204" pitchFamily="34" charset="0"/>
              </a:rPr>
              <a:t>SAFETY AND GUIDELINES: </a:t>
            </a:r>
            <a:r>
              <a:rPr lang="en-US" dirty="0">
                <a:solidFill>
                  <a:srgbClr val="0000CC"/>
                </a:solidFill>
                <a:latin typeface="Agency FB" panose="020B0503020202020204" pitchFamily="34" charset="0"/>
              </a:rPr>
              <a:t>(DYNAMIC STRETCHING)</a:t>
            </a:r>
            <a:endParaRPr lang="en-US" sz="4800" dirty="0">
              <a:solidFill>
                <a:srgbClr val="0000CC"/>
              </a:solidFill>
              <a:latin typeface="Agency FB" panose="020B0503020202020204" pitchFamily="34" charset="0"/>
            </a:endParaRPr>
          </a:p>
        </p:txBody>
      </p:sp>
      <p:sp>
        <p:nvSpPr>
          <p:cNvPr id="3" name="Content Placeholder 2">
            <a:extLst>
              <a:ext uri="{FF2B5EF4-FFF2-40B4-BE49-F238E27FC236}">
                <a16:creationId xmlns:a16="http://schemas.microsoft.com/office/drawing/2014/main" id="{ED97EFD0-02C2-FDA2-8685-E483CFD0A4ED}"/>
              </a:ext>
            </a:extLst>
          </p:cNvPr>
          <p:cNvSpPr>
            <a:spLocks noGrp="1"/>
          </p:cNvSpPr>
          <p:nvPr>
            <p:ph idx="1"/>
          </p:nvPr>
        </p:nvSpPr>
        <p:spPr>
          <a:xfrm>
            <a:off x="1115568" y="2478023"/>
            <a:ext cx="10168128" cy="4241431"/>
          </a:xfrm>
        </p:spPr>
        <p:txBody>
          <a:bodyPr>
            <a:normAutofit lnSpcReduction="10000"/>
          </a:bodyPr>
          <a:lstStyle/>
          <a:p>
            <a:pPr marL="914400" lvl="1" indent="-457200">
              <a:buFont typeface="+mj-lt"/>
              <a:buAutoNum type="arabicPeriod"/>
            </a:pPr>
            <a:r>
              <a:rPr lang="en-US" sz="2800" dirty="0">
                <a:solidFill>
                  <a:srgbClr val="0000CC"/>
                </a:solidFill>
                <a:latin typeface="Agency FB" panose="020B0503020202020204" pitchFamily="34" charset="0"/>
              </a:rPr>
              <a:t>WARM UP BEFORE DYNAMIC STRETCHING.</a:t>
            </a:r>
          </a:p>
          <a:p>
            <a:pPr marL="914400" lvl="1" indent="-457200">
              <a:buFont typeface="+mj-lt"/>
              <a:buAutoNum type="arabicPeriod"/>
            </a:pPr>
            <a:r>
              <a:rPr lang="en-US" sz="2800" dirty="0">
                <a:solidFill>
                  <a:srgbClr val="0000CC"/>
                </a:solidFill>
                <a:latin typeface="Agency FB" panose="020B0503020202020204" pitchFamily="34" charset="0"/>
              </a:rPr>
              <a:t>AVOID BOUNCING OR JERKING MOVEMENTS DURING STRETCHING.</a:t>
            </a:r>
          </a:p>
          <a:p>
            <a:pPr marL="914400" lvl="1" indent="-457200">
              <a:buFont typeface="+mj-lt"/>
              <a:buAutoNum type="arabicPeriod"/>
            </a:pPr>
            <a:r>
              <a:rPr lang="en-US" sz="2800" dirty="0">
                <a:solidFill>
                  <a:srgbClr val="0000CC"/>
                </a:solidFill>
                <a:latin typeface="Agency FB" panose="020B0503020202020204" pitchFamily="34" charset="0"/>
              </a:rPr>
              <a:t>BREATH DEEPLY AND CONSISTENTLY DURING STRETCHES.</a:t>
            </a:r>
          </a:p>
          <a:p>
            <a:pPr marL="914400" lvl="1" indent="-457200">
              <a:buFont typeface="+mj-lt"/>
              <a:buAutoNum type="arabicPeriod"/>
            </a:pPr>
            <a:r>
              <a:rPr lang="en-US" sz="2800" dirty="0">
                <a:solidFill>
                  <a:srgbClr val="0000CC"/>
                </a:solidFill>
                <a:latin typeface="Agency FB" panose="020B0503020202020204" pitchFamily="34" charset="0"/>
              </a:rPr>
              <a:t>LISTENING TO YOUR BODY AND AVOID EXCESSIVE DISCOMFORT OR PAIN.</a:t>
            </a:r>
          </a:p>
          <a:p>
            <a:pPr>
              <a:buFont typeface="Wingdings" panose="05000000000000000000" pitchFamily="2" charset="2"/>
              <a:buChar char="§"/>
            </a:pPr>
            <a:r>
              <a:rPr lang="en-US" dirty="0">
                <a:solidFill>
                  <a:srgbClr val="0000CC"/>
                </a:solidFill>
                <a:latin typeface="Agency FB" panose="020B0503020202020204" pitchFamily="34" charset="0"/>
              </a:rPr>
              <a:t>START SLOWLY, INCREASE INTENSITY GRADUALLY</a:t>
            </a:r>
          </a:p>
          <a:p>
            <a:pPr>
              <a:buFont typeface="Wingdings" panose="05000000000000000000" pitchFamily="2" charset="2"/>
              <a:buChar char="§"/>
            </a:pPr>
            <a:r>
              <a:rPr lang="en-US" dirty="0">
                <a:solidFill>
                  <a:srgbClr val="0000CC"/>
                </a:solidFill>
                <a:latin typeface="Agency FB" panose="020B0503020202020204" pitchFamily="34" charset="0"/>
              </a:rPr>
              <a:t>AVOID OVERSTRETCHING</a:t>
            </a:r>
          </a:p>
          <a:p>
            <a:pPr>
              <a:buFont typeface="Wingdings" panose="05000000000000000000" pitchFamily="2" charset="2"/>
              <a:buChar char="§"/>
            </a:pPr>
            <a:r>
              <a:rPr lang="en-US" dirty="0">
                <a:solidFill>
                  <a:srgbClr val="0000CC"/>
                </a:solidFill>
                <a:latin typeface="Agency FB" panose="020B0503020202020204" pitchFamily="34" charset="0"/>
              </a:rPr>
              <a:t>CONSULT A PROFESSIONAL IF IN DOUBT</a:t>
            </a:r>
            <a:endParaRPr lang="en-US" sz="2800" dirty="0">
              <a:solidFill>
                <a:srgbClr val="0000CC"/>
              </a:solidFill>
              <a:latin typeface="Agency FB" panose="020B0503020202020204" pitchFamily="34" charset="0"/>
            </a:endParaRPr>
          </a:p>
          <a:p>
            <a:pPr marL="0" indent="0" algn="ctr">
              <a:buNone/>
            </a:pPr>
            <a:r>
              <a:rPr lang="en-US" sz="3600" dirty="0">
                <a:solidFill>
                  <a:srgbClr val="003300"/>
                </a:solidFill>
                <a:highlight>
                  <a:srgbClr val="FFFF00"/>
                </a:highlight>
                <a:latin typeface="Agency FB" panose="020B0503020202020204" pitchFamily="34" charset="0"/>
              </a:rPr>
              <a:t>STRETCHING SHOULD NOT BE PAINFUL.</a:t>
            </a:r>
          </a:p>
        </p:txBody>
      </p:sp>
    </p:spTree>
    <p:extLst>
      <p:ext uri="{BB962C8B-B14F-4D97-AF65-F5344CB8AC3E}">
        <p14:creationId xmlns:p14="http://schemas.microsoft.com/office/powerpoint/2010/main" val="32279332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3" dur="500"/>
                                        <p:tgtEl>
                                          <p:spTgt spid="3">
                                            <p:txEl>
                                              <p:pRg st="2" end="2"/>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6" dur="500"/>
                                        <p:tgtEl>
                                          <p:spTgt spid="3">
                                            <p:txEl>
                                              <p:pRg st="3" end="3"/>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animEffect transition="in" filter="randombar(horizontal)">
                                      <p:cBhvr>
                                        <p:cTn id="19" dur="500"/>
                                        <p:tgtEl>
                                          <p:spTgt spid="3">
                                            <p:txEl>
                                              <p:pRg st="7" end="7"/>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2" dur="500"/>
                                        <p:tgtEl>
                                          <p:spTgt spid="3">
                                            <p:txEl>
                                              <p:pRg st="4" end="4"/>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5" dur="500"/>
                                        <p:tgtEl>
                                          <p:spTgt spid="3">
                                            <p:txEl>
                                              <p:pRg st="5" end="5"/>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randombar(horizontal)">
                                      <p:cBhvr>
                                        <p:cTn id="28"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2" name="Rectangle 41">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E4DEFFF-319B-AB84-CDCE-FCCC735C18AC}"/>
              </a:ext>
            </a:extLst>
          </p:cNvPr>
          <p:cNvSpPr>
            <a:spLocks noGrp="1"/>
          </p:cNvSpPr>
          <p:nvPr>
            <p:ph type="title"/>
          </p:nvPr>
        </p:nvSpPr>
        <p:spPr>
          <a:xfrm>
            <a:off x="1051560" y="586822"/>
            <a:ext cx="3538728" cy="1645920"/>
          </a:xfrm>
        </p:spPr>
        <p:txBody>
          <a:bodyPr vert="horz" lIns="91440" tIns="45720" rIns="91440" bIns="45720" rtlCol="0">
            <a:normAutofit/>
          </a:bodyPr>
          <a:lstStyle/>
          <a:p>
            <a:r>
              <a:rPr lang="en-US" sz="3200"/>
              <a:t>FLEXIBILITY</a:t>
            </a:r>
          </a:p>
        </p:txBody>
      </p:sp>
      <p:sp>
        <p:nvSpPr>
          <p:cNvPr id="44" name="Rectangle 43">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6" name="Rectangle 45">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8113" y="1405210"/>
            <a:ext cx="146304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8F4F25B-D575-9F2D-0873-60FDA7884A00}"/>
              </a:ext>
            </a:extLst>
          </p:cNvPr>
          <p:cNvSpPr>
            <a:spLocks noGrp="1"/>
          </p:cNvSpPr>
          <p:nvPr>
            <p:ph idx="1"/>
          </p:nvPr>
        </p:nvSpPr>
        <p:spPr>
          <a:xfrm>
            <a:off x="5349240" y="586822"/>
            <a:ext cx="6007608" cy="1645920"/>
          </a:xfrm>
        </p:spPr>
        <p:txBody>
          <a:bodyPr vert="horz" lIns="91440" tIns="45720" rIns="91440" bIns="45720" rtlCol="0" anchor="ctr">
            <a:normAutofit/>
          </a:bodyPr>
          <a:lstStyle/>
          <a:p>
            <a:pPr marL="0" indent="0">
              <a:buNone/>
            </a:pPr>
            <a:r>
              <a:rPr lang="en-US" sz="1800" dirty="0"/>
              <a:t>The ability of muscles and joints to move through a full range of motion.</a:t>
            </a:r>
          </a:p>
        </p:txBody>
      </p:sp>
      <p:pic>
        <p:nvPicPr>
          <p:cNvPr id="9" name="Graphic 8" descr="Yoga with solid fill">
            <a:extLst>
              <a:ext uri="{FF2B5EF4-FFF2-40B4-BE49-F238E27FC236}">
                <a16:creationId xmlns:a16="http://schemas.microsoft.com/office/drawing/2014/main" id="{E90C7EA4-C3D9-EFDD-66EC-0AF6ADC6FC6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56605" y="2729397"/>
            <a:ext cx="3483864" cy="3483864"/>
          </a:xfrm>
          <a:prstGeom prst="rect">
            <a:avLst/>
          </a:prstGeom>
        </p:spPr>
      </p:pic>
      <p:pic>
        <p:nvPicPr>
          <p:cNvPr id="7" name="Graphic 6" descr="Yoga with solid fill">
            <a:extLst>
              <a:ext uri="{FF2B5EF4-FFF2-40B4-BE49-F238E27FC236}">
                <a16:creationId xmlns:a16="http://schemas.microsoft.com/office/drawing/2014/main" id="{373FC956-6F49-3557-C68F-F06067BB0AA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18390" y="2729397"/>
            <a:ext cx="3483864" cy="3483864"/>
          </a:xfrm>
          <a:prstGeom prst="rect">
            <a:avLst/>
          </a:prstGeom>
        </p:spPr>
      </p:pic>
    </p:spTree>
    <p:extLst>
      <p:ext uri="{BB962C8B-B14F-4D97-AF65-F5344CB8AC3E}">
        <p14:creationId xmlns:p14="http://schemas.microsoft.com/office/powerpoint/2010/main" val="272271553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Rectangle 23">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he radiologic figure of a skeleton">
            <a:extLst>
              <a:ext uri="{FF2B5EF4-FFF2-40B4-BE49-F238E27FC236}">
                <a16:creationId xmlns:a16="http://schemas.microsoft.com/office/drawing/2014/main" id="{2A5C766E-8460-F36C-6B06-060F173CF90A}"/>
              </a:ext>
            </a:extLst>
          </p:cNvPr>
          <p:cNvPicPr>
            <a:picLocks noChangeAspect="1"/>
          </p:cNvPicPr>
          <p:nvPr/>
        </p:nvPicPr>
        <p:blipFill rotWithShape="1">
          <a:blip r:embed="rId2"/>
          <a:srcRect t="12039" b="3056"/>
          <a:stretch/>
        </p:blipFill>
        <p:spPr>
          <a:xfrm>
            <a:off x="20" y="10"/>
            <a:ext cx="12191981" cy="6857990"/>
          </a:xfrm>
          <a:prstGeom prst="rect">
            <a:avLst/>
          </a:prstGeom>
        </p:spPr>
      </p:pic>
      <p:sp>
        <p:nvSpPr>
          <p:cNvPr id="26" name="Rectangle 25">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8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CAEA50C-E228-369B-A7EE-78E4E1CA4B6B}"/>
              </a:ext>
            </a:extLst>
          </p:cNvPr>
          <p:cNvSpPr>
            <a:spLocks noGrp="1"/>
          </p:cNvSpPr>
          <p:nvPr>
            <p:ph type="title"/>
          </p:nvPr>
        </p:nvSpPr>
        <p:spPr>
          <a:xfrm>
            <a:off x="111048" y="325171"/>
            <a:ext cx="8479500" cy="1679652"/>
          </a:xfrm>
        </p:spPr>
        <p:txBody>
          <a:bodyPr vert="horz" lIns="91440" tIns="45720" rIns="91440" bIns="45720" rtlCol="0" anchor="b">
            <a:normAutofit/>
          </a:bodyPr>
          <a:lstStyle/>
          <a:p>
            <a:r>
              <a:rPr lang="en-US" sz="8000" b="0" dirty="0">
                <a:solidFill>
                  <a:srgbClr val="0000CC"/>
                </a:solidFill>
                <a:effectLst>
                  <a:outerShdw blurRad="38100" dist="38100" dir="2700000" algn="tl">
                    <a:srgbClr val="000000">
                      <a:alpha val="43137"/>
                    </a:srgbClr>
                  </a:outerShdw>
                </a:effectLst>
                <a:highlight>
                  <a:srgbClr val="00FFFF"/>
                </a:highlight>
                <a:latin typeface="Agency FB" panose="020B0503020202020204" pitchFamily="34" charset="0"/>
              </a:rPr>
              <a:t>MAJOR MUSCLE RECAP</a:t>
            </a:r>
          </a:p>
        </p:txBody>
      </p:sp>
    </p:spTree>
    <p:extLst>
      <p:ext uri="{BB962C8B-B14F-4D97-AF65-F5344CB8AC3E}">
        <p14:creationId xmlns:p14="http://schemas.microsoft.com/office/powerpoint/2010/main" val="40784537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6</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349734" y="2600699"/>
            <a:ext cx="193512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PECTORALIS</a:t>
            </a:r>
          </a:p>
        </p:txBody>
      </p:sp>
      <p:pic>
        <p:nvPicPr>
          <p:cNvPr id="3074" name="Picture 2" descr="Pectoralis Major Tear: Orthopedic Center for Sports Medicine: Sports  Medicine Physicians">
            <a:extLst>
              <a:ext uri="{FF2B5EF4-FFF2-40B4-BE49-F238E27FC236}">
                <a16:creationId xmlns:a16="http://schemas.microsoft.com/office/drawing/2014/main" id="{BE862A90-D648-D42F-D1E5-38ED0DD044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2376" y="85059"/>
            <a:ext cx="6642560" cy="6636415"/>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DAD90A1D-2F5F-7802-9757-3A773E75BAB1}"/>
              </a:ext>
            </a:extLst>
          </p:cNvPr>
          <p:cNvSpPr/>
          <p:nvPr/>
        </p:nvSpPr>
        <p:spPr>
          <a:xfrm>
            <a:off x="3519102" y="2440217"/>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Tree>
    <p:extLst>
      <p:ext uri="{BB962C8B-B14F-4D97-AF65-F5344CB8AC3E}">
        <p14:creationId xmlns:p14="http://schemas.microsoft.com/office/powerpoint/2010/main" val="242305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riceps training and anatomy">
            <a:extLst>
              <a:ext uri="{FF2B5EF4-FFF2-40B4-BE49-F238E27FC236}">
                <a16:creationId xmlns:a16="http://schemas.microsoft.com/office/drawing/2014/main" id="{63465491-374D-6FEC-67C1-6661333BF7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0647" y="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7</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701228" y="2900653"/>
            <a:ext cx="193512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TRICEPS</a:t>
            </a:r>
          </a:p>
        </p:txBody>
      </p:sp>
      <p:sp>
        <p:nvSpPr>
          <p:cNvPr id="2" name="Arrow: Right 1">
            <a:extLst>
              <a:ext uri="{FF2B5EF4-FFF2-40B4-BE49-F238E27FC236}">
                <a16:creationId xmlns:a16="http://schemas.microsoft.com/office/drawing/2014/main" id="{DAD90A1D-2F5F-7802-9757-3A773E75BAB1}"/>
              </a:ext>
            </a:extLst>
          </p:cNvPr>
          <p:cNvSpPr/>
          <p:nvPr/>
        </p:nvSpPr>
        <p:spPr>
          <a:xfrm>
            <a:off x="3306451" y="2804769"/>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Tree>
    <p:extLst>
      <p:ext uri="{BB962C8B-B14F-4D97-AF65-F5344CB8AC3E}">
        <p14:creationId xmlns:p14="http://schemas.microsoft.com/office/powerpoint/2010/main" val="1121545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8</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330176" y="2575828"/>
            <a:ext cx="2952792"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HAMSTRINGS</a:t>
            </a:r>
          </a:p>
        </p:txBody>
      </p:sp>
      <p:sp>
        <p:nvSpPr>
          <p:cNvPr id="2" name="Arrow: Right 1">
            <a:extLst>
              <a:ext uri="{FF2B5EF4-FFF2-40B4-BE49-F238E27FC236}">
                <a16:creationId xmlns:a16="http://schemas.microsoft.com/office/drawing/2014/main" id="{DAD90A1D-2F5F-7802-9757-3A773E75BAB1}"/>
              </a:ext>
            </a:extLst>
          </p:cNvPr>
          <p:cNvSpPr/>
          <p:nvPr/>
        </p:nvSpPr>
        <p:spPr>
          <a:xfrm>
            <a:off x="3597075" y="2479944"/>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pic>
        <p:nvPicPr>
          <p:cNvPr id="12290" name="Picture 2" descr="Hamstring Stretches — Dani Winks Flexibility">
            <a:extLst>
              <a:ext uri="{FF2B5EF4-FFF2-40B4-BE49-F238E27FC236}">
                <a16:creationId xmlns:a16="http://schemas.microsoft.com/office/drawing/2014/main" id="{E92EEBD9-99F8-EFA6-54BA-084FADEEE5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59552" y="542544"/>
            <a:ext cx="5501640" cy="5501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240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bdominals Biomechanical Approach - Blog Eric Favre UK">
            <a:extLst>
              <a:ext uri="{FF2B5EF4-FFF2-40B4-BE49-F238E27FC236}">
                <a16:creationId xmlns:a16="http://schemas.microsoft.com/office/drawing/2014/main" id="{0A6F1160-28E4-6F0F-12E8-1060C9D7D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9995" y="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1BFDB76-373D-465E-8D98-98DB9355763B}" type="slidenum">
              <a:rPr kumimoji="0" lang="en-US" sz="900" b="1" i="0" u="none" strike="noStrike" kern="1200" cap="all" spc="300" normalizeH="0" baseline="0" noProof="0" smtClean="0">
                <a:ln>
                  <a:noFill/>
                </a:ln>
                <a:solidFill>
                  <a:srgbClr val="FFFFFF"/>
                </a:solidFill>
                <a:effectLst>
                  <a:outerShdw blurRad="38100" dist="38100" dir="2700000" algn="tl">
                    <a:srgbClr val="000000">
                      <a:alpha val="43137"/>
                    </a:srgbClr>
                  </a:outerShdw>
                </a:effectLst>
                <a:uLnTx/>
                <a:uFillTx/>
                <a:latin typeface="Grandview Display"/>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9</a:t>
            </a:fld>
            <a:endParaRPr kumimoji="0" lang="en-US" sz="900" b="1" i="0" u="none" strike="noStrike" kern="1200" cap="all" spc="300" normalizeH="0" baseline="0" noProof="0" dirty="0">
              <a:ln>
                <a:noFill/>
              </a:ln>
              <a:solidFill>
                <a:srgbClr val="FFFFFF"/>
              </a:solidFill>
              <a:effectLst>
                <a:outerShdw blurRad="38100" dist="38100" dir="2700000" algn="tl">
                  <a:srgbClr val="000000">
                    <a:alpha val="43137"/>
                  </a:srgbClr>
                </a:outerShdw>
              </a:effectLst>
              <a:uLnTx/>
              <a:uFillTx/>
              <a:latin typeface="Grandview Display"/>
              <a:ea typeface="+mn-ea"/>
              <a:cs typeface="+mn-cs"/>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288492" y="3994163"/>
            <a:ext cx="246167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Grandview Display"/>
                <a:ea typeface="+mn-ea"/>
                <a:cs typeface="+mn-cs"/>
              </a:rPr>
              <a:t>ABDOMINALS</a:t>
            </a:r>
          </a:p>
        </p:txBody>
      </p:sp>
      <p:sp>
        <p:nvSpPr>
          <p:cNvPr id="2" name="Arrow: Right 1">
            <a:extLst>
              <a:ext uri="{FF2B5EF4-FFF2-40B4-BE49-F238E27FC236}">
                <a16:creationId xmlns:a16="http://schemas.microsoft.com/office/drawing/2014/main" id="{DAD90A1D-2F5F-7802-9757-3A773E75BAB1}"/>
              </a:ext>
            </a:extLst>
          </p:cNvPr>
          <p:cNvSpPr/>
          <p:nvPr/>
        </p:nvSpPr>
        <p:spPr>
          <a:xfrm>
            <a:off x="3550344" y="3898279"/>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ndview Display"/>
              <a:ea typeface="+mn-ea"/>
              <a:cs typeface="+mn-cs"/>
            </a:endParaRPr>
          </a:p>
        </p:txBody>
      </p:sp>
    </p:spTree>
    <p:extLst>
      <p:ext uri="{BB962C8B-B14F-4D97-AF65-F5344CB8AC3E}">
        <p14:creationId xmlns:p14="http://schemas.microsoft.com/office/powerpoint/2010/main" val="258802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ashVTI">
  <a:themeElements>
    <a:clrScheme name="AnalogousFromLightSeedLeftStep">
      <a:dk1>
        <a:srgbClr val="000000"/>
      </a:dk1>
      <a:lt1>
        <a:srgbClr val="FFFFFF"/>
      </a:lt1>
      <a:dk2>
        <a:srgbClr val="412524"/>
      </a:dk2>
      <a:lt2>
        <a:srgbClr val="E2E3E8"/>
      </a:lt2>
      <a:accent1>
        <a:srgbClr val="AAA272"/>
      </a:accent1>
      <a:accent2>
        <a:srgbClr val="C79772"/>
      </a:accent2>
      <a:accent3>
        <a:srgbClr val="D18D8C"/>
      </a:accent3>
      <a:accent4>
        <a:srgbClr val="C77293"/>
      </a:accent4>
      <a:accent5>
        <a:srgbClr val="CF88C2"/>
      </a:accent5>
      <a:accent6>
        <a:srgbClr val="B372C7"/>
      </a:accent6>
      <a:hlink>
        <a:srgbClr val="6973AE"/>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3.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37481E1DCCBB043A7E4880321167946" ma:contentTypeVersion="7" ma:contentTypeDescription="Create a new document." ma:contentTypeScope="" ma:versionID="20916a4356fb234729af2e2a3a7b86a0">
  <xsd:schema xmlns:xsd="http://www.w3.org/2001/XMLSchema" xmlns:xs="http://www.w3.org/2001/XMLSchema" xmlns:p="http://schemas.microsoft.com/office/2006/metadata/properties" xmlns:ns3="c412834d-558c-4c65-b217-eae0caaedaf9" xmlns:ns4="a4657121-eab7-457a-b950-481e5c737d88" targetNamespace="http://schemas.microsoft.com/office/2006/metadata/properties" ma:root="true" ma:fieldsID="38bbac1585e77e12c4f1eb4078040474" ns3:_="" ns4:_="">
    <xsd:import namespace="c412834d-558c-4c65-b217-eae0caaedaf9"/>
    <xsd:import namespace="a4657121-eab7-457a-b950-481e5c737d88"/>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12834d-558c-4c65-b217-eae0caaedaf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4657121-eab7-457a-b950-481e5c737d8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412834d-558c-4c65-b217-eae0caaedaf9" xsi:nil="true"/>
  </documentManagement>
</p:properties>
</file>

<file path=customXml/itemProps1.xml><?xml version="1.0" encoding="utf-8"?>
<ds:datastoreItem xmlns:ds="http://schemas.openxmlformats.org/officeDocument/2006/customXml" ds:itemID="{032C3C7D-7B82-462C-96D4-D2098FCFC7B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412834d-558c-4c65-b217-eae0caaedaf9"/>
    <ds:schemaRef ds:uri="a4657121-eab7-457a-b950-481e5c737d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E4E60BC-4405-42E1-90A6-015156091992}">
  <ds:schemaRefs>
    <ds:schemaRef ds:uri="http://schemas.microsoft.com/sharepoint/v3/contenttype/forms"/>
  </ds:schemaRefs>
</ds:datastoreItem>
</file>

<file path=customXml/itemProps3.xml><?xml version="1.0" encoding="utf-8"?>
<ds:datastoreItem xmlns:ds="http://schemas.openxmlformats.org/officeDocument/2006/customXml" ds:itemID="{6BFE0106-AE48-4E63-9DFA-CC12A470021F}">
  <ds:schemaRefs>
    <ds:schemaRef ds:uri="http://schemas.microsoft.com/office/2006/metadata/properties"/>
    <ds:schemaRef ds:uri="http://schemas.microsoft.com/office/2006/documentManagement/types"/>
    <ds:schemaRef ds:uri="http://schemas.openxmlformats.org/package/2006/metadata/core-properties"/>
    <ds:schemaRef ds:uri="http://www.w3.org/XML/1998/namespace"/>
    <ds:schemaRef ds:uri="http://purl.org/dc/elements/1.1/"/>
    <ds:schemaRef ds:uri="a4657121-eab7-457a-b950-481e5c737d88"/>
    <ds:schemaRef ds:uri="http://purl.org/dc/dcmitype/"/>
    <ds:schemaRef ds:uri="http://schemas.microsoft.com/office/infopath/2007/PartnerControls"/>
    <ds:schemaRef ds:uri="c412834d-558c-4c65-b217-eae0caaedaf9"/>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1496</TotalTime>
  <Words>1264</Words>
  <Application>Microsoft Office PowerPoint</Application>
  <PresentationFormat>Widescreen</PresentationFormat>
  <Paragraphs>125</Paragraphs>
  <Slides>31</Slides>
  <Notes>4</Notes>
  <HiddenSlides>0</HiddenSlides>
  <MMClips>5</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31</vt:i4>
      </vt:variant>
    </vt:vector>
  </HeadingPairs>
  <TitlesOfParts>
    <vt:vector size="41" baseType="lpstr">
      <vt:lpstr>Agency FB</vt:lpstr>
      <vt:lpstr>Arial</vt:lpstr>
      <vt:lpstr>Calibri</vt:lpstr>
      <vt:lpstr>Calibri Light</vt:lpstr>
      <vt:lpstr>Grandview Display</vt:lpstr>
      <vt:lpstr>Neue Haas Grotesk Text Pro</vt:lpstr>
      <vt:lpstr>Wingdings</vt:lpstr>
      <vt:lpstr>Office Theme</vt:lpstr>
      <vt:lpstr>DashVTI</vt:lpstr>
      <vt:lpstr>AccentBoxVTI</vt:lpstr>
      <vt:lpstr>DYNAMIC STRETCHING</vt:lpstr>
      <vt:lpstr>PowerPoint Presentation</vt:lpstr>
      <vt:lpstr>PowerPoint Presentation</vt:lpstr>
      <vt:lpstr>FLEXIBILITY</vt:lpstr>
      <vt:lpstr>MAJOR MUSCLE RECAP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DYNAMIC vs. STATIC STRETCHING</vt:lpstr>
      <vt:lpstr>INTRODUCTION TO DYNAMIC STRETCHING</vt:lpstr>
      <vt:lpstr>PowerPoint Presentation</vt:lpstr>
      <vt:lpstr>WHY IS A PROPER WARM-UP IMPORTANT? </vt:lpstr>
      <vt:lpstr>IMPORTANCE OF DYNAMIC STRETCHING</vt:lpstr>
      <vt:lpstr>PowerPoint Presentation</vt:lpstr>
      <vt:lpstr>INCORPORATING DYNAMIC STRETCHES</vt:lpstr>
      <vt:lpstr>PowerPoint Presentation</vt:lpstr>
      <vt:lpstr>CAN YOU NAME SOME ATHLETES THAT INCORPORATE DYNAMIC STRETCHING BEFORE THEIR GAMES? </vt:lpstr>
      <vt:lpstr>DYNAMIC STRETCHING MYTHS</vt:lpstr>
      <vt:lpstr>TYPES OF DYNAMIC STRETCHES</vt:lpstr>
      <vt:lpstr>DOES DYANMIC STRETCHING ENHANCE PERFORMANCE AND FLEXIBILITY?</vt:lpstr>
      <vt:lpstr>SAFETY AND GUIDELINES: (DYNAMIC STRETCHING)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STRETCHING</dc:title>
  <dc:creator>Katie Hunt</dc:creator>
  <cp:lastModifiedBy>Katie Hunt</cp:lastModifiedBy>
  <cp:revision>2</cp:revision>
  <dcterms:created xsi:type="dcterms:W3CDTF">2023-08-14T12:06:09Z</dcterms:created>
  <dcterms:modified xsi:type="dcterms:W3CDTF">2023-09-13T11:59:21Z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0x010100537481E1DCCBB043A7E4880321167946</vt:lpwstr>
  </property>
</Properties>
</file>

<file path=docProps/thumbnail.jpeg>
</file>